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harts/chart1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95" r:id="rId5"/>
    <p:sldId id="296" r:id="rId6"/>
    <p:sldId id="261" r:id="rId7"/>
    <p:sldId id="262" r:id="rId8"/>
    <p:sldId id="264" r:id="rId9"/>
    <p:sldId id="266" r:id="rId10"/>
    <p:sldId id="268" r:id="rId11"/>
    <p:sldId id="271" r:id="rId12"/>
    <p:sldId id="273" r:id="rId13"/>
    <p:sldId id="276" r:id="rId14"/>
    <p:sldId id="278" r:id="rId15"/>
    <p:sldId id="279" r:id="rId16"/>
    <p:sldId id="298" r:id="rId17"/>
    <p:sldId id="302" r:id="rId18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136" autoAdjust="0"/>
  </p:normalViewPr>
  <p:slideViewPr>
    <p:cSldViewPr>
      <p:cViewPr varScale="1">
        <p:scale>
          <a:sx n="111" d="100"/>
          <a:sy n="111" d="100"/>
        </p:scale>
        <p:origin x="-16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%20-%202017\&#1044;&#1080;&#1072;&#1075;&#1088;&#1072;&#1084;&#1084;&#1099;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%20-%202017\&#1044;&#1080;&#1072;&#1075;&#1088;&#1072;&#1084;&#1084;&#109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file\&#1057;&#1077;&#1088;&#1074;&#1077;&#1088;%20&#1040;&#1076;&#1084;&#1080;&#1085;&#1080;&#1089;&#1090;&#1088;&#1072;&#1094;&#1080;&#1080;\&#1048;&#1085;&#1092;&#1086;&#1088;&#1084;&#1072;&#1094;&#1080;&#1086;&#1085;&#1085;&#1099;&#1081;%20&#1089;&#1077;&#1082;&#1090;&#1086;&#1088;\&#1042;&#1086;&#1088;&#1086;&#1085;&#1080;&#1085;&#1072;%20&#1048;.&#1040;\&#1054;&#1090;&#1095;&#1077;&#1090;%20&#1075;&#1083;&#1072;&#1074;&#1099;\&#1044;&#1080;&#1072;&#1075;&#1088;&#1072;&#1084;&#1084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Лист3!$A$1</c:f>
              <c:strCache>
                <c:ptCount val="1"/>
                <c:pt idx="0">
                  <c:v>образование</c:v>
                </c:pt>
              </c:strCache>
            </c:strRef>
          </c:tx>
          <c:dLbls>
            <c:dLbl>
              <c:idx val="0"/>
              <c:layout>
                <c:manualLayout>
                  <c:x val="-0.10438255177839449"/>
                  <c:y val="7.9989441393736162E-7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образование </a:t>
                    </a:r>
                    <a:r>
                      <a:rPr lang="ru-RU" sz="1200" dirty="0"/>
                      <a:t>285,0</a:t>
                    </a:r>
                  </a:p>
                </c:rich>
              </c:tx>
              <c:showVal val="1"/>
              <c:showSerName val="1"/>
              <c:separator> </c:separator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  <c:showSerName val="1"/>
            <c:separator> </c:separator>
          </c:dLbls>
          <c:val>
            <c:numRef>
              <c:f>Лист3!$B$1</c:f>
              <c:numCache>
                <c:formatCode>0.0</c:formatCode>
                <c:ptCount val="1"/>
                <c:pt idx="0">
                  <c:v>285</c:v>
                </c:pt>
              </c:numCache>
            </c:numRef>
          </c:val>
        </c:ser>
        <c:ser>
          <c:idx val="1"/>
          <c:order val="1"/>
          <c:tx>
            <c:strRef>
              <c:f>Лист3!$A$2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dLbls>
            <c:dLbl>
              <c:idx val="0"/>
              <c:layout>
                <c:manualLayout>
                  <c:x val="1.8957350840698214E-2"/>
                  <c:y val="-5.0789295812952743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общегосударственные вопросы </a:t>
                    </a:r>
                    <a:r>
                      <a:rPr lang="ru-RU" sz="1200" dirty="0"/>
                      <a:t>82,7</a:t>
                    </a:r>
                  </a:p>
                </c:rich>
              </c:tx>
              <c:showVal val="1"/>
              <c:showSerName val="1"/>
              <c:separator> </c:separator>
            </c:dLbl>
            <c:showVal val="1"/>
            <c:showSerName val="1"/>
            <c:separator> </c:separator>
          </c:dLbls>
          <c:val>
            <c:numRef>
              <c:f>Лист3!$B$2</c:f>
              <c:numCache>
                <c:formatCode>General</c:formatCode>
                <c:ptCount val="1"/>
                <c:pt idx="0">
                  <c:v>82.7</c:v>
                </c:pt>
              </c:numCache>
            </c:numRef>
          </c:val>
        </c:ser>
        <c:ser>
          <c:idx val="2"/>
          <c:order val="2"/>
          <c:tx>
            <c:strRef>
              <c:f>Лист3!$A$3</c:f>
              <c:strCache>
                <c:ptCount val="1"/>
                <c:pt idx="0">
                  <c:v>культура</c:v>
                </c:pt>
              </c:strCache>
            </c:strRef>
          </c:tx>
          <c:dLbls>
            <c:dLbl>
              <c:idx val="0"/>
              <c:layout>
                <c:manualLayout>
                  <c:x val="2.5276461295418638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культура </a:t>
                    </a:r>
                    <a:r>
                      <a:rPr lang="ru-RU" sz="1200" dirty="0"/>
                      <a:t>68,6</a:t>
                    </a:r>
                  </a:p>
                </c:rich>
              </c:tx>
              <c:showVal val="1"/>
              <c:showSerName val="1"/>
              <c:separator> </c:separator>
            </c:dLbl>
            <c:showVal val="1"/>
            <c:showSerName val="1"/>
            <c:separator> </c:separator>
          </c:dLbls>
          <c:val>
            <c:numRef>
              <c:f>Лист3!$B$3</c:f>
              <c:numCache>
                <c:formatCode>General</c:formatCode>
                <c:ptCount val="1"/>
                <c:pt idx="0">
                  <c:v>68.599999999999994</c:v>
                </c:pt>
              </c:numCache>
            </c:numRef>
          </c:val>
        </c:ser>
        <c:ser>
          <c:idx val="3"/>
          <c:order val="3"/>
          <c:tx>
            <c:strRef>
              <c:f>Лист3!$A$4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dLbls>
            <c:dLbl>
              <c:idx val="0"/>
              <c:layout>
                <c:manualLayout>
                  <c:x val="1.5695396097623375E-2"/>
                  <c:y val="1.1574272196070125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национальная экономика </a:t>
                    </a:r>
                    <a:r>
                      <a:rPr lang="ru-RU" sz="1200" dirty="0"/>
                      <a:t>29,7</a:t>
                    </a:r>
                  </a:p>
                </c:rich>
              </c:tx>
              <c:showVal val="1"/>
              <c:showSerName val="1"/>
              <c:separator> </c:separator>
            </c:dLbl>
            <c:showVal val="1"/>
            <c:showSerName val="1"/>
            <c:separator> </c:separator>
          </c:dLbls>
          <c:val>
            <c:numRef>
              <c:f>Лист3!$B$4</c:f>
              <c:numCache>
                <c:formatCode>General</c:formatCode>
                <c:ptCount val="1"/>
                <c:pt idx="0">
                  <c:v>29.7</c:v>
                </c:pt>
              </c:numCache>
            </c:numRef>
          </c:val>
        </c:ser>
        <c:ser>
          <c:idx val="4"/>
          <c:order val="4"/>
          <c:tx>
            <c:strRef>
              <c:f>Лист3!$A$5</c:f>
              <c:strCache>
                <c:ptCount val="1"/>
                <c:pt idx="0">
                  <c:v>жилищно-коммунальное хозяйство </c:v>
                </c:pt>
              </c:strCache>
            </c:strRef>
          </c:tx>
          <c:dLbls>
            <c:dLbl>
              <c:idx val="0"/>
              <c:layout>
                <c:manualLayout>
                  <c:x val="1.7377567140600354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жилищно-коммунальное хозяйство  </a:t>
                    </a:r>
                    <a:r>
                      <a:rPr lang="ru-RU" sz="1200" dirty="0"/>
                      <a:t>51,1</a:t>
                    </a:r>
                  </a:p>
                </c:rich>
              </c:tx>
              <c:showVal val="1"/>
              <c:showSerName val="1"/>
              <c:separator> </c:separator>
            </c:dLbl>
            <c:showVal val="1"/>
            <c:showSerName val="1"/>
            <c:separator> </c:separator>
          </c:dLbls>
          <c:val>
            <c:numRef>
              <c:f>Лист3!$B$5</c:f>
              <c:numCache>
                <c:formatCode>General</c:formatCode>
                <c:ptCount val="1"/>
                <c:pt idx="0">
                  <c:v>51.1</c:v>
                </c:pt>
              </c:numCache>
            </c:numRef>
          </c:val>
        </c:ser>
        <c:ser>
          <c:idx val="5"/>
          <c:order val="5"/>
          <c:tx>
            <c:strRef>
              <c:f>Лист3!$A$6</c:f>
              <c:strCache>
                <c:ptCount val="1"/>
                <c:pt idx="0">
                  <c:v>социальная политика </c:v>
                </c:pt>
              </c:strCache>
            </c:strRef>
          </c:tx>
          <c:dLbls>
            <c:dLbl>
              <c:idx val="0"/>
              <c:layout>
                <c:manualLayout>
                  <c:x val="1.579778830963666E-2"/>
                  <c:y val="2.3148148148148151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социальная политика  </a:t>
                    </a:r>
                    <a:r>
                      <a:rPr lang="ru-RU" sz="1200" dirty="0"/>
                      <a:t>18,9</a:t>
                    </a:r>
                  </a:p>
                </c:rich>
              </c:tx>
              <c:showVal val="1"/>
              <c:showSerName val="1"/>
              <c:separator> </c:separator>
            </c:dLbl>
            <c:showVal val="1"/>
            <c:showSerName val="1"/>
            <c:separator> </c:separator>
          </c:dLbls>
          <c:val>
            <c:numRef>
              <c:f>Лист3!$B$6</c:f>
              <c:numCache>
                <c:formatCode>General</c:formatCode>
                <c:ptCount val="1"/>
                <c:pt idx="0">
                  <c:v>18.899999999999999</c:v>
                </c:pt>
              </c:numCache>
            </c:numRef>
          </c:val>
        </c:ser>
        <c:ser>
          <c:idx val="6"/>
          <c:order val="6"/>
          <c:tx>
            <c:strRef>
              <c:f>Лист3!$A$7</c:f>
              <c:strCache>
                <c:ptCount val="1"/>
                <c:pt idx="0">
                  <c:v>правоохранительная деятельность</c:v>
                </c:pt>
              </c:strCache>
            </c:strRef>
          </c:tx>
          <c:dLbls>
            <c:dLbl>
              <c:idx val="0"/>
              <c:layout>
                <c:manualLayout>
                  <c:x val="1.579778830963666E-2"/>
                  <c:y val="2.3148148148148151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правоохранительная деятельность </a:t>
                    </a:r>
                    <a:r>
                      <a:rPr lang="ru-RU" sz="1200" dirty="0"/>
                      <a:t>13,4</a:t>
                    </a:r>
                  </a:p>
                </c:rich>
              </c:tx>
              <c:showVal val="1"/>
              <c:showSerName val="1"/>
              <c:separator> </c:separator>
            </c:dLbl>
            <c:showVal val="1"/>
            <c:showSerName val="1"/>
            <c:separator> </c:separator>
          </c:dLbls>
          <c:val>
            <c:numRef>
              <c:f>Лист3!$B$7</c:f>
              <c:numCache>
                <c:formatCode>General</c:formatCode>
                <c:ptCount val="1"/>
                <c:pt idx="0">
                  <c:v>13.4</c:v>
                </c:pt>
              </c:numCache>
            </c:numRef>
          </c:val>
        </c:ser>
        <c:ser>
          <c:idx val="7"/>
          <c:order val="7"/>
          <c:tx>
            <c:strRef>
              <c:f>Лист3!$A$8</c:f>
              <c:strCache>
                <c:ptCount val="1"/>
                <c:pt idx="0">
                  <c:v>средства массовой информации</c:v>
                </c:pt>
              </c:strCache>
            </c:strRef>
          </c:tx>
          <c:dLbls>
            <c:dLbl>
              <c:idx val="0"/>
              <c:layout>
                <c:manualLayout>
                  <c:x val="1.2638230647709321E-2"/>
                  <c:y val="4.6296296296296346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средства массовой информации </a:t>
                    </a:r>
                    <a:r>
                      <a:rPr lang="ru-RU" sz="1200" dirty="0"/>
                      <a:t>2,7</a:t>
                    </a:r>
                  </a:p>
                </c:rich>
              </c:tx>
              <c:showVal val="1"/>
              <c:showSerName val="1"/>
              <c:separator> </c:separator>
            </c:dLbl>
            <c:showVal val="1"/>
            <c:showSerName val="1"/>
            <c:separator> </c:separator>
          </c:dLbls>
          <c:val>
            <c:numRef>
              <c:f>Лист3!$B$8</c:f>
              <c:numCache>
                <c:formatCode>General</c:formatCode>
                <c:ptCount val="1"/>
                <c:pt idx="0">
                  <c:v>2.7</c:v>
                </c:pt>
              </c:numCache>
            </c:numRef>
          </c:val>
        </c:ser>
        <c:ser>
          <c:idx val="8"/>
          <c:order val="8"/>
          <c:tx>
            <c:strRef>
              <c:f>Лист3!$A$9</c:f>
              <c:strCache>
                <c:ptCount val="1"/>
                <c:pt idx="0">
                  <c:v>национальная оборона</c:v>
                </c:pt>
              </c:strCache>
            </c:strRef>
          </c:tx>
          <c:dLbls>
            <c:dLbl>
              <c:idx val="0"/>
              <c:layout>
                <c:manualLayout>
                  <c:x val="2.6856240126382335E-2"/>
                  <c:y val="-4.6296296296296346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национальная оборона </a:t>
                    </a:r>
                    <a:r>
                      <a:rPr lang="ru-RU" sz="1200" dirty="0"/>
                      <a:t>1,0</a:t>
                    </a:r>
                  </a:p>
                </c:rich>
              </c:tx>
              <c:showVal val="1"/>
              <c:showSerName val="1"/>
              <c:separator> </c:separator>
            </c:dLbl>
            <c:showVal val="1"/>
            <c:showSerName val="1"/>
            <c:separator> </c:separator>
          </c:dLbls>
          <c:val>
            <c:numRef>
              <c:f>Лист3!$B$9</c:f>
              <c:numCache>
                <c:formatCode>0.0</c:formatCode>
                <c:ptCount val="1"/>
                <c:pt idx="0">
                  <c:v>1</c:v>
                </c:pt>
              </c:numCache>
            </c:numRef>
          </c:val>
        </c:ser>
        <c:ser>
          <c:idx val="9"/>
          <c:order val="9"/>
          <c:tx>
            <c:strRef>
              <c:f>Лист3!$A$10</c:f>
              <c:strCache>
                <c:ptCount val="1"/>
                <c:pt idx="0">
                  <c:v>физическая культура и спорт</c:v>
                </c:pt>
              </c:strCache>
            </c:strRef>
          </c:tx>
          <c:dLbls>
            <c:dLbl>
              <c:idx val="0"/>
              <c:layout>
                <c:manualLayout>
                  <c:x val="1.8957345971563982E-2"/>
                  <c:y val="6.944444444444451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физическая культура и спорт </a:t>
                    </a:r>
                    <a:r>
                      <a:rPr lang="ru-RU" sz="1200" dirty="0"/>
                      <a:t>0,5</a:t>
                    </a:r>
                  </a:p>
                </c:rich>
              </c:tx>
              <c:showVal val="1"/>
              <c:showSerName val="1"/>
              <c:separator> </c:separator>
            </c:dLbl>
            <c:showVal val="1"/>
            <c:showSerName val="1"/>
            <c:separator> </c:separator>
          </c:dLbls>
          <c:val>
            <c:numRef>
              <c:f>Лист3!$B$10</c:f>
              <c:numCache>
                <c:formatCode>General</c:formatCode>
                <c:ptCount val="1"/>
                <c:pt idx="0">
                  <c:v>0.5</c:v>
                </c:pt>
              </c:numCache>
            </c:numRef>
          </c:val>
        </c:ser>
        <c:ser>
          <c:idx val="10"/>
          <c:order val="10"/>
          <c:tx>
            <c:strRef>
              <c:f>Лист3!$A$11</c:f>
              <c:strCache>
                <c:ptCount val="1"/>
                <c:pt idx="0">
                  <c:v>обслуживание муниципального долга</c:v>
                </c:pt>
              </c:strCache>
            </c:strRef>
          </c:tx>
          <c:dLbls>
            <c:dLbl>
              <c:idx val="0"/>
              <c:layout>
                <c:manualLayout>
                  <c:x val="3.0067003632584723E-2"/>
                  <c:y val="-2.0897241564113555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обслуживание муниципального долга </a:t>
                    </a:r>
                    <a:r>
                      <a:rPr lang="ru-RU" sz="1200" dirty="0"/>
                      <a:t>0,1</a:t>
                    </a:r>
                  </a:p>
                </c:rich>
              </c:tx>
              <c:showVal val="1"/>
              <c:showSerName val="1"/>
              <c:separator> </c:separator>
            </c:dLbl>
            <c:showVal val="1"/>
            <c:showSerName val="1"/>
            <c:separator> </c:separator>
          </c:dLbls>
          <c:val>
            <c:numRef>
              <c:f>Лист3!$B$11</c:f>
              <c:numCache>
                <c:formatCode>General</c:formatCode>
                <c:ptCount val="1"/>
                <c:pt idx="0">
                  <c:v>0.1</c:v>
                </c:pt>
              </c:numCache>
            </c:numRef>
          </c:val>
        </c:ser>
        <c:ser>
          <c:idx val="11"/>
          <c:order val="11"/>
          <c:tx>
            <c:strRef>
              <c:f>Лист3!$A$12</c:f>
              <c:strCache>
                <c:ptCount val="1"/>
                <c:pt idx="0">
                  <c:v>охрана окружающей среды</c:v>
                </c:pt>
              </c:strCache>
            </c:strRef>
          </c:tx>
          <c:dLbls>
            <c:dLbl>
              <c:idx val="0"/>
              <c:layout>
                <c:manualLayout>
                  <c:x val="2.0537124802527645E-2"/>
                  <c:y val="-2.3148148148148151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охрана окружающей среды </a:t>
                    </a:r>
                    <a:r>
                      <a:rPr lang="ru-RU" sz="1200" dirty="0"/>
                      <a:t>0,1</a:t>
                    </a:r>
                  </a:p>
                </c:rich>
              </c:tx>
              <c:showVal val="1"/>
              <c:showSerName val="1"/>
              <c:separator> </c:separator>
            </c:dLbl>
            <c:showVal val="1"/>
            <c:showSerName val="1"/>
            <c:separator> </c:separator>
          </c:dLbls>
          <c:val>
            <c:numRef>
              <c:f>Лист3!$B$12</c:f>
              <c:numCache>
                <c:formatCode>General</c:formatCode>
                <c:ptCount val="1"/>
                <c:pt idx="0">
                  <c:v>0.1</c:v>
                </c:pt>
              </c:numCache>
            </c:numRef>
          </c:val>
        </c:ser>
        <c:shape val="box"/>
        <c:axId val="56655872"/>
        <c:axId val="56657408"/>
        <c:axId val="0"/>
      </c:bar3DChart>
      <c:catAx>
        <c:axId val="56655872"/>
        <c:scaling>
          <c:orientation val="maxMin"/>
        </c:scaling>
        <c:delete val="1"/>
        <c:axPos val="l"/>
        <c:tickLblPos val="nextTo"/>
        <c:crossAx val="56657408"/>
        <c:crosses val="autoZero"/>
        <c:auto val="1"/>
        <c:lblAlgn val="ctr"/>
        <c:lblOffset val="100"/>
      </c:catAx>
      <c:valAx>
        <c:axId val="56657408"/>
        <c:scaling>
          <c:orientation val="minMax"/>
        </c:scaling>
        <c:delete val="1"/>
        <c:axPos val="t"/>
        <c:numFmt formatCode="0.0" sourceLinked="1"/>
        <c:tickLblPos val="nextTo"/>
        <c:crossAx val="56655872"/>
        <c:crosses val="autoZero"/>
        <c:crossBetween val="between"/>
      </c:valAx>
    </c:plotArea>
    <c:plotVisOnly val="1"/>
  </c:chart>
  <c:txPr>
    <a:bodyPr/>
    <a:lstStyle/>
    <a:p>
      <a:pPr>
        <a:defRPr b="1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areaChart>
        <c:grouping val="stacked"/>
        <c:ser>
          <c:idx val="0"/>
          <c:order val="0"/>
          <c:tx>
            <c:strRef>
              <c:f>Лист12!$A$7</c:f>
              <c:strCache>
                <c:ptCount val="1"/>
                <c:pt idx="0">
                  <c:v>Доля занятых в малом предпринимательстве от числа занятых в  экономике по всем видам деятельности (%)</c:v>
                </c:pt>
              </c:strCache>
            </c:strRef>
          </c:tx>
          <c:dLbls>
            <c:showVal val="1"/>
          </c:dLbls>
          <c:cat>
            <c:numRef>
              <c:f>Лист12!$B$6:$H$6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Лист12!$B$7:$H$7</c:f>
              <c:numCache>
                <c:formatCode>General</c:formatCode>
                <c:ptCount val="7"/>
                <c:pt idx="0">
                  <c:v>30.8</c:v>
                </c:pt>
                <c:pt idx="1">
                  <c:v>20.399999999999999</c:v>
                </c:pt>
                <c:pt idx="2">
                  <c:v>22</c:v>
                </c:pt>
                <c:pt idx="3">
                  <c:v>23.5</c:v>
                </c:pt>
                <c:pt idx="4">
                  <c:v>25.4</c:v>
                </c:pt>
                <c:pt idx="5">
                  <c:v>27.5</c:v>
                </c:pt>
                <c:pt idx="6">
                  <c:v>29.4</c:v>
                </c:pt>
              </c:numCache>
            </c:numRef>
          </c:val>
        </c:ser>
        <c:axId val="64365312"/>
        <c:axId val="64366848"/>
      </c:areaChart>
      <c:catAx>
        <c:axId val="64365312"/>
        <c:scaling>
          <c:orientation val="minMax"/>
        </c:scaling>
        <c:axPos val="b"/>
        <c:numFmt formatCode="General" sourceLinked="1"/>
        <c:tickLblPos val="nextTo"/>
        <c:crossAx val="64366848"/>
        <c:crosses val="autoZero"/>
        <c:auto val="1"/>
        <c:lblAlgn val="ctr"/>
        <c:lblOffset val="100"/>
      </c:catAx>
      <c:valAx>
        <c:axId val="64366848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64365312"/>
        <c:crosses val="autoZero"/>
        <c:crossBetween val="midCat"/>
      </c:valAx>
    </c:plotArea>
    <c:plotVisOnly val="1"/>
  </c:chart>
  <c:spPr>
    <a:gradFill rotWithShape="1">
      <a:gsLst>
        <a:gs pos="0">
          <a:schemeClr val="accent3">
            <a:tint val="50000"/>
            <a:satMod val="300000"/>
          </a:schemeClr>
        </a:gs>
        <a:gs pos="35000">
          <a:schemeClr val="accent3">
            <a:tint val="37000"/>
            <a:satMod val="300000"/>
          </a:schemeClr>
        </a:gs>
        <a:gs pos="100000">
          <a:schemeClr val="accent3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areaChart>
        <c:grouping val="stacked"/>
        <c:ser>
          <c:idx val="0"/>
          <c:order val="0"/>
          <c:tx>
            <c:strRef>
              <c:f>Лист12!$A$5</c:f>
              <c:strCache>
                <c:ptCount val="1"/>
                <c:pt idx="0">
                  <c:v>Доля занятых в малом и среднем предпринимательстве от числа занятых в экономике по всем видам деятельности (%)</c:v>
                </c:pt>
              </c:strCache>
            </c:strRef>
          </c:tx>
          <c:dLbls>
            <c:showVal val="1"/>
          </c:dLbls>
          <c:cat>
            <c:numRef>
              <c:f>Лист12!$B$4:$H$4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Лист12!$B$5:$H$5</c:f>
              <c:numCache>
                <c:formatCode>General</c:formatCode>
                <c:ptCount val="7"/>
                <c:pt idx="0">
                  <c:v>36.6</c:v>
                </c:pt>
                <c:pt idx="1">
                  <c:v>25.1</c:v>
                </c:pt>
                <c:pt idx="2">
                  <c:v>24.6</c:v>
                </c:pt>
                <c:pt idx="3">
                  <c:v>26.2</c:v>
                </c:pt>
                <c:pt idx="4">
                  <c:v>28.5</c:v>
                </c:pt>
                <c:pt idx="5">
                  <c:v>30.75</c:v>
                </c:pt>
                <c:pt idx="6" formatCode="0.0">
                  <c:v>33</c:v>
                </c:pt>
              </c:numCache>
            </c:numRef>
          </c:val>
        </c:ser>
        <c:axId val="64399232"/>
        <c:axId val="64400768"/>
      </c:areaChart>
      <c:catAx>
        <c:axId val="64399232"/>
        <c:scaling>
          <c:orientation val="minMax"/>
        </c:scaling>
        <c:axPos val="b"/>
        <c:numFmt formatCode="General" sourceLinked="1"/>
        <c:tickLblPos val="nextTo"/>
        <c:crossAx val="64400768"/>
        <c:crosses val="autoZero"/>
        <c:auto val="1"/>
        <c:lblAlgn val="ctr"/>
        <c:lblOffset val="100"/>
      </c:catAx>
      <c:valAx>
        <c:axId val="64400768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64399232"/>
        <c:crosses val="autoZero"/>
        <c:crossBetween val="midCat"/>
      </c:valAx>
    </c:plotArea>
    <c:plotVisOnly val="1"/>
  </c:chart>
  <c:spPr>
    <a:gradFill rotWithShape="1">
      <a:gsLst>
        <a:gs pos="0">
          <a:schemeClr val="accent3">
            <a:tint val="50000"/>
            <a:satMod val="300000"/>
          </a:schemeClr>
        </a:gs>
        <a:gs pos="35000">
          <a:schemeClr val="accent3">
            <a:tint val="37000"/>
            <a:satMod val="300000"/>
          </a:schemeClr>
        </a:gs>
        <a:gs pos="100000">
          <a:schemeClr val="accent3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11078950481762211"/>
          <c:y val="2.8315960297023584E-2"/>
        </c:manualLayout>
      </c:layout>
    </c:title>
    <c:plotArea>
      <c:layout/>
      <c:areaChart>
        <c:grouping val="stacked"/>
        <c:ser>
          <c:idx val="0"/>
          <c:order val="0"/>
          <c:tx>
            <c:strRef>
              <c:f>Лист12!$A$29</c:f>
              <c:strCache>
                <c:ptCount val="1"/>
                <c:pt idx="0">
                  <c:v>Доля малого предпринимательства в общем объёме отгруженных товаров района (%)</c:v>
                </c:pt>
              </c:strCache>
            </c:strRef>
          </c:tx>
          <c:dLbls>
            <c:showVal val="1"/>
          </c:dLbls>
          <c:cat>
            <c:numRef>
              <c:f>Лист12!$B$28:$H$28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Лист12!$B$29:$H$29</c:f>
              <c:numCache>
                <c:formatCode>General</c:formatCode>
                <c:ptCount val="7"/>
                <c:pt idx="0">
                  <c:v>25</c:v>
                </c:pt>
                <c:pt idx="1">
                  <c:v>33.700000000000003</c:v>
                </c:pt>
                <c:pt idx="2">
                  <c:v>34.800000000000011</c:v>
                </c:pt>
                <c:pt idx="3">
                  <c:v>33.800000000000011</c:v>
                </c:pt>
                <c:pt idx="4">
                  <c:v>33.800000000000011</c:v>
                </c:pt>
                <c:pt idx="5">
                  <c:v>31.6</c:v>
                </c:pt>
                <c:pt idx="6">
                  <c:v>28.7</c:v>
                </c:pt>
              </c:numCache>
            </c:numRef>
          </c:val>
        </c:ser>
        <c:axId val="64297984"/>
        <c:axId val="64299776"/>
      </c:areaChart>
      <c:catAx>
        <c:axId val="64297984"/>
        <c:scaling>
          <c:orientation val="minMax"/>
        </c:scaling>
        <c:axPos val="b"/>
        <c:numFmt formatCode="General" sourceLinked="1"/>
        <c:tickLblPos val="nextTo"/>
        <c:crossAx val="64299776"/>
        <c:crosses val="autoZero"/>
        <c:auto val="1"/>
        <c:lblAlgn val="ctr"/>
        <c:lblOffset val="100"/>
      </c:catAx>
      <c:valAx>
        <c:axId val="64299776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64297984"/>
        <c:crosses val="autoZero"/>
        <c:crossBetween val="midCat"/>
      </c:valAx>
    </c:plotArea>
    <c:plotVisOnly val="1"/>
  </c:chart>
  <c:spPr>
    <a:gradFill rotWithShape="1">
      <a:gsLst>
        <a:gs pos="0">
          <a:schemeClr val="accent3">
            <a:tint val="50000"/>
            <a:satMod val="300000"/>
          </a:schemeClr>
        </a:gs>
        <a:gs pos="35000">
          <a:schemeClr val="accent3">
            <a:tint val="37000"/>
            <a:satMod val="300000"/>
          </a:schemeClr>
        </a:gs>
        <a:gs pos="100000">
          <a:schemeClr val="accent3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40"/>
      <c:rotY val="130"/>
      <c:perspective val="30"/>
    </c:view3D>
    <c:plotArea>
      <c:layout>
        <c:manualLayout>
          <c:layoutTarget val="inner"/>
          <c:xMode val="edge"/>
          <c:yMode val="edge"/>
          <c:x val="7.7825502895686738E-2"/>
          <c:y val="9.4421236493339805E-2"/>
          <c:w val="0.84128388156211653"/>
          <c:h val="0.82097949798900949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3.5766577812010591E-2"/>
                  <c:y val="-1.8054905298999786E-2"/>
                </c:manualLayout>
              </c:layout>
              <c:showVal val="1"/>
              <c:showCatName val="1"/>
              <c:separator>
</c:separator>
            </c:dLbl>
            <c:dLbl>
              <c:idx val="1"/>
              <c:layout>
                <c:manualLayout>
                  <c:x val="-5.1684194927648863E-2"/>
                  <c:y val="4.5947876269460772E-2"/>
                </c:manualLayout>
              </c:layout>
              <c:showVal val="1"/>
              <c:showCatName val="1"/>
              <c:separator>
</c:separator>
            </c:dLbl>
            <c:dLbl>
              <c:idx val="2"/>
              <c:layout>
                <c:manualLayout>
                  <c:x val="-6.6169989699290735E-2"/>
                  <c:y val="-9.753874554869435E-2"/>
                </c:manualLayout>
              </c:layout>
              <c:showVal val="1"/>
              <c:showCatName val="1"/>
              <c:separator>
</c:separator>
            </c:dLbl>
            <c:dLbl>
              <c:idx val="3"/>
              <c:layout>
                <c:manualLayout>
                  <c:x val="3.9687174147567214E-2"/>
                  <c:y val="-5.5190060701871733E-2"/>
                </c:manualLayout>
              </c:layout>
              <c:showVal val="1"/>
              <c:showCatName val="1"/>
              <c:separator>
</c:separator>
            </c:dLbl>
            <c:dLbl>
              <c:idx val="4"/>
              <c:layout>
                <c:manualLayout>
                  <c:x val="1.3176982213241399E-2"/>
                  <c:y val="-2.8746541817407958E-2"/>
                </c:manualLayout>
              </c:layout>
              <c:showVal val="1"/>
              <c:showCatName val="1"/>
              <c:separator>
</c:separator>
            </c:dLbl>
            <c:dLbl>
              <c:idx val="5"/>
              <c:layout>
                <c:manualLayout>
                  <c:x val="1.8600406815265903E-2"/>
                  <c:y val="0"/>
                </c:manualLayout>
              </c:layout>
              <c:showVal val="1"/>
              <c:showCatName val="1"/>
              <c:separator>
</c:separator>
            </c:dLbl>
            <c:dLbl>
              <c:idx val="6"/>
              <c:layout>
                <c:manualLayout>
                  <c:x val="8.2381418756172456E-2"/>
                  <c:y val="2.632191548541998E-2"/>
                </c:manualLayout>
              </c:layout>
              <c:showVal val="1"/>
              <c:showCatName val="1"/>
              <c:separator>
</c:separator>
            </c:dLbl>
            <c:dLbl>
              <c:idx val="7"/>
              <c:layout>
                <c:manualLayout>
                  <c:x val="6.1994437423915215E-2"/>
                  <c:y val="1.161022706927467E-2"/>
                </c:manualLayout>
              </c:layout>
              <c:showVal val="1"/>
              <c:showCatName val="1"/>
              <c:separator>
</c:separator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  <c:showCatName val="1"/>
            <c:separator>
</c:separator>
            <c:showLeaderLines val="1"/>
          </c:dLbls>
          <c:cat>
            <c:strRef>
              <c:f>Лист15!$A$1:$A$8</c:f>
              <c:strCache>
                <c:ptCount val="8"/>
                <c:pt idx="0">
                  <c:v>Обрабатывающие производства</c:v>
                </c:pt>
                <c:pt idx="1">
                  <c:v>Общественное питание</c:v>
                </c:pt>
                <c:pt idx="2">
                  <c:v>Строительство</c:v>
                </c:pt>
                <c:pt idx="3">
                  <c:v>Оптовая и розничная торговля</c:v>
                </c:pt>
                <c:pt idx="4">
                  <c:v>Сельское хозяйство</c:v>
                </c:pt>
                <c:pt idx="5">
                  <c:v>Государственное управление</c:v>
                </c:pt>
                <c:pt idx="6">
                  <c:v>Образование</c:v>
                </c:pt>
                <c:pt idx="7">
                  <c:v>Прочие</c:v>
                </c:pt>
              </c:strCache>
            </c:strRef>
          </c:cat>
          <c:val>
            <c:numRef>
              <c:f>Лист15!$B$1:$B$8</c:f>
              <c:numCache>
                <c:formatCode>0.0</c:formatCode>
                <c:ptCount val="8"/>
                <c:pt idx="0" formatCode="General">
                  <c:v>218.2</c:v>
                </c:pt>
                <c:pt idx="1">
                  <c:v>7</c:v>
                </c:pt>
                <c:pt idx="2">
                  <c:v>4</c:v>
                </c:pt>
                <c:pt idx="3" formatCode="General">
                  <c:v>62.2</c:v>
                </c:pt>
                <c:pt idx="4" formatCode="General">
                  <c:v>11.5</c:v>
                </c:pt>
                <c:pt idx="5" formatCode="General">
                  <c:v>41.2</c:v>
                </c:pt>
                <c:pt idx="6" formatCode="General">
                  <c:v>16.600000000000001</c:v>
                </c:pt>
                <c:pt idx="7" formatCode="General">
                  <c:v>99.1</c:v>
                </c:pt>
              </c:numCache>
            </c:numRef>
          </c:val>
        </c:ser>
        <c:dLbls>
          <c:showPercent val="1"/>
        </c:dLbls>
      </c:pie3DChart>
    </c:plotArea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floor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floor>
    <c:plotArea>
      <c:layout/>
      <c:bar3DChart>
        <c:barDir val="col"/>
        <c:grouping val="clustered"/>
        <c:ser>
          <c:idx val="0"/>
          <c:order val="0"/>
          <c:tx>
            <c:strRef>
              <c:f>Лист17!$A$2</c:f>
              <c:strCache>
                <c:ptCount val="1"/>
                <c:pt idx="0">
                  <c:v>Объем отгруженной продукции на одного  работающего*, тыс. руб.</c:v>
                </c:pt>
              </c:strCache>
            </c:strRef>
          </c:tx>
          <c:dPt>
            <c:idx val="1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3.888888888888889E-2"/>
                  <c:y val="-6.9444444444444489E-2"/>
                </c:manualLayout>
              </c:layout>
              <c:showVal val="1"/>
            </c:dLbl>
            <c:dLbl>
              <c:idx val="1"/>
              <c:layout>
                <c:manualLayout>
                  <c:x val="4.4444444444444481E-2"/>
                  <c:y val="-5.5555555555555566E-2"/>
                </c:manualLayout>
              </c:layout>
              <c:showVal val="1"/>
            </c:dLbl>
            <c:showVal val="1"/>
          </c:dLbls>
          <c:cat>
            <c:strRef>
              <c:f>Лист17!$B$1:$C$1</c:f>
              <c:strCache>
                <c:ptCount val="2"/>
                <c:pt idx="0">
                  <c:v>По району</c:v>
                </c:pt>
                <c:pt idx="1">
                  <c:v>По области</c:v>
                </c:pt>
              </c:strCache>
            </c:strRef>
          </c:cat>
          <c:val>
            <c:numRef>
              <c:f>Лист17!$B$2:$C$2</c:f>
              <c:numCache>
                <c:formatCode>0.00</c:formatCode>
                <c:ptCount val="2"/>
                <c:pt idx="0">
                  <c:v>565.5</c:v>
                </c:pt>
                <c:pt idx="1">
                  <c:v>1626.3</c:v>
                </c:pt>
              </c:numCache>
            </c:numRef>
          </c:val>
        </c:ser>
        <c:shape val="box"/>
        <c:axId val="64454016"/>
        <c:axId val="64459904"/>
        <c:axId val="0"/>
      </c:bar3DChart>
      <c:catAx>
        <c:axId val="64454016"/>
        <c:scaling>
          <c:orientation val="minMax"/>
        </c:scaling>
        <c:axPos val="b"/>
        <c:tickLblPos val="nextTo"/>
        <c:crossAx val="64459904"/>
        <c:crosses val="autoZero"/>
        <c:auto val="1"/>
        <c:lblAlgn val="ctr"/>
        <c:lblOffset val="100"/>
      </c:catAx>
      <c:valAx>
        <c:axId val="64459904"/>
        <c:scaling>
          <c:orientation val="minMax"/>
        </c:scaling>
        <c:delete val="1"/>
        <c:axPos val="l"/>
        <c:numFmt formatCode="0.00" sourceLinked="1"/>
        <c:tickLblPos val="nextTo"/>
        <c:crossAx val="64454016"/>
        <c:crosses val="autoZero"/>
        <c:crossBetween val="between"/>
      </c:valAx>
    </c:plotArea>
    <c:plotVisOnly val="1"/>
  </c:chart>
  <c:spPr>
    <a:gradFill rotWithShape="1">
      <a:gsLst>
        <a:gs pos="0">
          <a:schemeClr val="accent3">
            <a:tint val="50000"/>
            <a:satMod val="300000"/>
          </a:schemeClr>
        </a:gs>
        <a:gs pos="35000">
          <a:schemeClr val="accent3">
            <a:tint val="37000"/>
            <a:satMod val="300000"/>
          </a:schemeClr>
        </a:gs>
        <a:gs pos="100000">
          <a:schemeClr val="accent3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floor>
      <c:spPr>
        <a:gradFill>
          <a:gsLst>
            <a:gs pos="0">
              <a:srgbClr val="4F81BD">
                <a:tint val="66000"/>
                <a:satMod val="160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floor>
    <c:plotArea>
      <c:layout/>
      <c:bar3DChart>
        <c:barDir val="col"/>
        <c:grouping val="clustered"/>
        <c:ser>
          <c:idx val="0"/>
          <c:order val="0"/>
          <c:tx>
            <c:strRef>
              <c:f>Лист17!$A$3</c:f>
              <c:strCache>
                <c:ptCount val="1"/>
                <c:pt idx="0">
                  <c:v>Объем инвестиций в реальный сектор экономики на душу населения*, тыс. руб.</c:v>
                </c:pt>
              </c:strCache>
            </c:strRef>
          </c:tx>
          <c:dPt>
            <c:idx val="1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2.7777777777777811E-2"/>
                  <c:y val="-6.9444444444444489E-2"/>
                </c:manualLayout>
              </c:layout>
              <c:showVal val="1"/>
            </c:dLbl>
            <c:dLbl>
              <c:idx val="1"/>
              <c:layout>
                <c:manualLayout>
                  <c:x val="3.333333333333334E-2"/>
                  <c:y val="-6.0185185185185154E-2"/>
                </c:manualLayout>
              </c:layout>
              <c:showVal val="1"/>
            </c:dLbl>
            <c:showVal val="1"/>
          </c:dLbls>
          <c:cat>
            <c:strRef>
              <c:f>Лист17!$B$1:$C$1</c:f>
              <c:strCache>
                <c:ptCount val="2"/>
                <c:pt idx="0">
                  <c:v>По району</c:v>
                </c:pt>
                <c:pt idx="1">
                  <c:v>По области</c:v>
                </c:pt>
              </c:strCache>
            </c:strRef>
          </c:cat>
          <c:val>
            <c:numRef>
              <c:f>Лист17!$B$3:$C$3</c:f>
              <c:numCache>
                <c:formatCode>0.00</c:formatCode>
                <c:ptCount val="2"/>
                <c:pt idx="0">
                  <c:v>22.4</c:v>
                </c:pt>
                <c:pt idx="1">
                  <c:v>51.9</c:v>
                </c:pt>
              </c:numCache>
            </c:numRef>
          </c:val>
        </c:ser>
        <c:shape val="box"/>
        <c:axId val="64484480"/>
        <c:axId val="64486016"/>
        <c:axId val="0"/>
      </c:bar3DChart>
      <c:catAx>
        <c:axId val="64484480"/>
        <c:scaling>
          <c:orientation val="minMax"/>
        </c:scaling>
        <c:axPos val="b"/>
        <c:tickLblPos val="nextTo"/>
        <c:crossAx val="64486016"/>
        <c:crosses val="autoZero"/>
        <c:auto val="1"/>
        <c:lblAlgn val="ctr"/>
        <c:lblOffset val="100"/>
      </c:catAx>
      <c:valAx>
        <c:axId val="64486016"/>
        <c:scaling>
          <c:orientation val="minMax"/>
        </c:scaling>
        <c:delete val="1"/>
        <c:axPos val="l"/>
        <c:numFmt formatCode="0.00" sourceLinked="1"/>
        <c:tickLblPos val="nextTo"/>
        <c:crossAx val="64484480"/>
        <c:crosses val="autoZero"/>
        <c:crossBetween val="between"/>
      </c:valAx>
    </c:plotArea>
    <c:plotVisOnly val="1"/>
  </c:chart>
  <c:spPr>
    <a:gradFill rotWithShape="1">
      <a:gsLst>
        <a:gs pos="0">
          <a:schemeClr val="accent3">
            <a:tint val="50000"/>
            <a:satMod val="300000"/>
          </a:schemeClr>
        </a:gs>
        <a:gs pos="35000">
          <a:schemeClr val="accent3">
            <a:tint val="37000"/>
            <a:satMod val="300000"/>
          </a:schemeClr>
        </a:gs>
        <a:gs pos="100000">
          <a:schemeClr val="accent3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floor>
      <c:spPr>
        <a:gradFill>
          <a:gsLst>
            <a:gs pos="0">
              <a:srgbClr val="4F81BD">
                <a:tint val="66000"/>
                <a:satMod val="160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floor>
    <c:plotArea>
      <c:layout/>
      <c:bar3DChart>
        <c:barDir val="col"/>
        <c:grouping val="clustered"/>
        <c:ser>
          <c:idx val="0"/>
          <c:order val="0"/>
          <c:tx>
            <c:strRef>
              <c:f>Лист17!$A$4</c:f>
              <c:strCache>
                <c:ptCount val="1"/>
                <c:pt idx="0">
                  <c:v>Прибыль прибыльных предприятий на одного работающего**, тыс. руб.</c:v>
                </c:pt>
              </c:strCache>
            </c:strRef>
          </c:tx>
          <c:dPt>
            <c:idx val="1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2.5000000000000001E-2"/>
                  <c:y val="-6.4814814814814783E-2"/>
                </c:manualLayout>
              </c:layout>
              <c:showVal val="1"/>
            </c:dLbl>
            <c:dLbl>
              <c:idx val="1"/>
              <c:layout>
                <c:manualLayout>
                  <c:x val="3.333333333333334E-2"/>
                  <c:y val="-6.9444444444444489E-2"/>
                </c:manualLayout>
              </c:layout>
              <c:showVal val="1"/>
            </c:dLbl>
            <c:showVal val="1"/>
          </c:dLbls>
          <c:cat>
            <c:strRef>
              <c:f>Лист17!$B$1:$C$1</c:f>
              <c:strCache>
                <c:ptCount val="2"/>
                <c:pt idx="0">
                  <c:v>По району</c:v>
                </c:pt>
                <c:pt idx="1">
                  <c:v>По области</c:v>
                </c:pt>
              </c:strCache>
            </c:strRef>
          </c:cat>
          <c:val>
            <c:numRef>
              <c:f>Лист17!$B$4:$C$4</c:f>
              <c:numCache>
                <c:formatCode>General</c:formatCode>
                <c:ptCount val="2"/>
                <c:pt idx="0">
                  <c:v>105.26</c:v>
                </c:pt>
                <c:pt idx="1">
                  <c:v>321.58</c:v>
                </c:pt>
              </c:numCache>
            </c:numRef>
          </c:val>
        </c:ser>
        <c:shape val="box"/>
        <c:axId val="64592512"/>
        <c:axId val="64594304"/>
        <c:axId val="0"/>
      </c:bar3DChart>
      <c:catAx>
        <c:axId val="64592512"/>
        <c:scaling>
          <c:orientation val="minMax"/>
        </c:scaling>
        <c:axPos val="b"/>
        <c:tickLblPos val="nextTo"/>
        <c:crossAx val="64594304"/>
        <c:crosses val="autoZero"/>
        <c:auto val="1"/>
        <c:lblAlgn val="ctr"/>
        <c:lblOffset val="100"/>
      </c:catAx>
      <c:valAx>
        <c:axId val="64594304"/>
        <c:scaling>
          <c:orientation val="minMax"/>
        </c:scaling>
        <c:delete val="1"/>
        <c:axPos val="l"/>
        <c:numFmt formatCode="General" sourceLinked="1"/>
        <c:tickLblPos val="nextTo"/>
        <c:crossAx val="64592512"/>
        <c:crosses val="autoZero"/>
        <c:crossBetween val="between"/>
      </c:valAx>
    </c:plotArea>
    <c:plotVisOnly val="1"/>
  </c:chart>
  <c:spPr>
    <a:gradFill rotWithShape="1">
      <a:gsLst>
        <a:gs pos="0">
          <a:schemeClr val="accent3">
            <a:tint val="50000"/>
            <a:satMod val="300000"/>
          </a:schemeClr>
        </a:gs>
        <a:gs pos="35000">
          <a:schemeClr val="accent3">
            <a:tint val="37000"/>
            <a:satMod val="300000"/>
          </a:schemeClr>
        </a:gs>
        <a:gs pos="100000">
          <a:schemeClr val="accent3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Лист17!$A$6</c:f>
              <c:strCache>
                <c:ptCount val="1"/>
                <c:pt idx="0">
                  <c:v>Удельный вес поступлений от малого бизнеса (ЕНВД, от УСН и патентной системы налогообложения) в налоговых доходах КБО, %</c:v>
                </c:pt>
              </c:strCache>
            </c:strRef>
          </c:tx>
          <c:dPt>
            <c:idx val="1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2.7777777777777811E-2"/>
                  <c:y val="-6.4146620847651853E-2"/>
                </c:manualLayout>
              </c:layout>
              <c:showVal val="1"/>
            </c:dLbl>
            <c:dLbl>
              <c:idx val="1"/>
              <c:layout>
                <c:manualLayout>
                  <c:x val="4.1666666666666664E-2"/>
                  <c:y val="-6.8728522336769765E-2"/>
                </c:manualLayout>
              </c:layout>
              <c:showVal val="1"/>
            </c:dLbl>
            <c:showVal val="1"/>
          </c:dLbls>
          <c:cat>
            <c:strRef>
              <c:f>Лист17!$B$1:$C$1</c:f>
              <c:strCache>
                <c:ptCount val="2"/>
                <c:pt idx="0">
                  <c:v>По району</c:v>
                </c:pt>
                <c:pt idx="1">
                  <c:v>По области</c:v>
                </c:pt>
              </c:strCache>
            </c:strRef>
          </c:cat>
          <c:val>
            <c:numRef>
              <c:f>Лист17!$B$6:$C$6</c:f>
              <c:numCache>
                <c:formatCode>General</c:formatCode>
                <c:ptCount val="2"/>
                <c:pt idx="0">
                  <c:v>6.73</c:v>
                </c:pt>
                <c:pt idx="1">
                  <c:v>6.1499999999999995</c:v>
                </c:pt>
              </c:numCache>
            </c:numRef>
          </c:val>
        </c:ser>
        <c:shape val="box"/>
        <c:axId val="64655744"/>
        <c:axId val="64657280"/>
        <c:axId val="0"/>
      </c:bar3DChart>
      <c:catAx>
        <c:axId val="64655744"/>
        <c:scaling>
          <c:orientation val="minMax"/>
        </c:scaling>
        <c:axPos val="b"/>
        <c:tickLblPos val="nextTo"/>
        <c:crossAx val="64657280"/>
        <c:crosses val="autoZero"/>
        <c:auto val="1"/>
        <c:lblAlgn val="ctr"/>
        <c:lblOffset val="100"/>
      </c:catAx>
      <c:valAx>
        <c:axId val="64657280"/>
        <c:scaling>
          <c:orientation val="minMax"/>
        </c:scaling>
        <c:delete val="1"/>
        <c:axPos val="l"/>
        <c:numFmt formatCode="General" sourceLinked="1"/>
        <c:tickLblPos val="nextTo"/>
        <c:crossAx val="64655744"/>
        <c:crosses val="autoZero"/>
        <c:crossBetween val="between"/>
      </c:valAx>
    </c:plotArea>
    <c:plotVisOnly val="1"/>
  </c:chart>
  <c:spPr>
    <a:gradFill rotWithShape="1">
      <a:gsLst>
        <a:gs pos="0">
          <a:schemeClr val="accent3">
            <a:tint val="50000"/>
            <a:satMod val="300000"/>
          </a:schemeClr>
        </a:gs>
        <a:gs pos="35000">
          <a:schemeClr val="accent3">
            <a:tint val="37000"/>
            <a:satMod val="300000"/>
          </a:schemeClr>
        </a:gs>
        <a:gs pos="100000">
          <a:schemeClr val="accent3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Лист24!$A$2</c:f>
              <c:strCache>
                <c:ptCount val="1"/>
                <c:pt idx="0">
                  <c:v>индивидуальные жилые дома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Лист24!$B$1:$C$1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Лист24!$B$2:$C$2</c:f>
              <c:numCache>
                <c:formatCode>General</c:formatCode>
                <c:ptCount val="2"/>
                <c:pt idx="0">
                  <c:v>23</c:v>
                </c:pt>
                <c:pt idx="1">
                  <c:v>39</c:v>
                </c:pt>
              </c:numCache>
            </c:numRef>
          </c:val>
        </c:ser>
        <c:ser>
          <c:idx val="1"/>
          <c:order val="1"/>
          <c:tx>
            <c:strRef>
              <c:f>Лист24!$A$3</c:f>
              <c:strCache>
                <c:ptCount val="1"/>
                <c:pt idx="0">
                  <c:v>Объекты капитального строительства                                                                                             (для юридических лиц)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Лист24!$B$1:$C$1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Лист24!$B$3:$C$3</c:f>
              <c:numCache>
                <c:formatCode>General</c:formatCode>
                <c:ptCount val="2"/>
                <c:pt idx="0">
                  <c:v>15</c:v>
                </c:pt>
                <c:pt idx="1">
                  <c:v>10</c:v>
                </c:pt>
              </c:numCache>
            </c:numRef>
          </c:val>
        </c:ser>
        <c:dLbls>
          <c:showVal val="1"/>
        </c:dLbls>
        <c:gapWidth val="95"/>
        <c:axId val="77744000"/>
        <c:axId val="77761920"/>
      </c:barChart>
      <c:catAx>
        <c:axId val="7774400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77761920"/>
        <c:crosses val="autoZero"/>
        <c:auto val="1"/>
        <c:lblAlgn val="ctr"/>
        <c:lblOffset val="100"/>
      </c:catAx>
      <c:valAx>
        <c:axId val="7776192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7774400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7.5871052817638243E-2"/>
          <c:y val="3.8438169404881796E-2"/>
          <c:w val="0.43093489625471126"/>
          <c:h val="0.28469971693466189"/>
        </c:manualLayout>
      </c:layout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Лист25!$A$2</c:f>
              <c:strCache>
                <c:ptCount val="1"/>
                <c:pt idx="0">
                  <c:v>Объекты индивидуального жилищного строительства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Лист25!$B$1:$C$1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Лист25!$B$2:$C$2</c:f>
              <c:numCache>
                <c:formatCode>General</c:formatCode>
                <c:ptCount val="2"/>
                <c:pt idx="0">
                  <c:v>44</c:v>
                </c:pt>
                <c:pt idx="1">
                  <c:v>79</c:v>
                </c:pt>
              </c:numCache>
            </c:numRef>
          </c:val>
        </c:ser>
        <c:ser>
          <c:idx val="1"/>
          <c:order val="1"/>
          <c:tx>
            <c:strRef>
              <c:f>Лист25!$A$3</c:f>
              <c:strCache>
                <c:ptCount val="1"/>
                <c:pt idx="0">
                  <c:v>Объекты капитального строительства                                                                                                            (для юридических лиц)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Лист25!$B$1:$C$1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Лист25!$B$3:$C$3</c:f>
              <c:numCache>
                <c:formatCode>General</c:formatCode>
                <c:ptCount val="2"/>
                <c:pt idx="0">
                  <c:v>11</c:v>
                </c:pt>
                <c:pt idx="1">
                  <c:v>13</c:v>
                </c:pt>
              </c:numCache>
            </c:numRef>
          </c:val>
        </c:ser>
        <c:dLbls>
          <c:showVal val="1"/>
        </c:dLbls>
        <c:overlap val="-25"/>
        <c:axId val="83517824"/>
        <c:axId val="113391104"/>
      </c:barChart>
      <c:catAx>
        <c:axId val="8351782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13391104"/>
        <c:crosses val="autoZero"/>
        <c:auto val="1"/>
        <c:lblAlgn val="ctr"/>
        <c:lblOffset val="100"/>
      </c:catAx>
      <c:valAx>
        <c:axId val="11339110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8351782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6.2230535569304843E-2"/>
          <c:y val="4.1451933750150383E-2"/>
          <c:w val="0.67276246719160104"/>
          <c:h val="0.25809601924759407"/>
        </c:manualLayout>
      </c:layout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1865577493770823"/>
          <c:y val="2.3067958569219886E-3"/>
        </c:manualLayout>
      </c:layout>
      <c:txPr>
        <a:bodyPr/>
        <a:lstStyle/>
        <a:p>
          <a:pPr>
            <a:defRPr sz="2800"/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Лист4!$A$2</c:f>
              <c:strCache>
                <c:ptCount val="1"/>
                <c:pt idx="0">
                  <c:v>Доходы консолидированного бюджета (млн.руб.)</c:v>
                </c:pt>
              </c:strCache>
            </c:strRef>
          </c:tx>
          <c:dPt>
            <c:idx val="1"/>
            <c:spPr>
              <a:solidFill>
                <a:schemeClr val="accent2"/>
              </a:solidFill>
            </c:spPr>
          </c:dPt>
          <c:dLbls>
            <c:dLbl>
              <c:idx val="0"/>
              <c:layout>
                <c:manualLayout>
                  <c:x val="3.1745809553138986E-2"/>
                  <c:y val="-6.920387570765954E-2"/>
                </c:manualLayout>
              </c:layout>
              <c:showVal val="1"/>
            </c:dLbl>
            <c:dLbl>
              <c:idx val="1"/>
              <c:layout>
                <c:manualLayout>
                  <c:x val="3.9682261941423755E-2"/>
                  <c:y val="-6.2283488136893661E-2"/>
                </c:manualLayout>
              </c:layout>
              <c:showVal val="1"/>
            </c:dLbl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Val val="1"/>
          </c:dLbls>
          <c:cat>
            <c:numRef>
              <c:f>Лист4!$B$1:$C$1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Лист4!$B$2:$C$2</c:f>
              <c:numCache>
                <c:formatCode>General</c:formatCode>
                <c:ptCount val="2"/>
                <c:pt idx="0">
                  <c:v>490.6</c:v>
                </c:pt>
                <c:pt idx="1">
                  <c:v>562.4</c:v>
                </c:pt>
              </c:numCache>
            </c:numRef>
          </c:val>
        </c:ser>
        <c:dLbls>
          <c:showVal val="1"/>
        </c:dLbls>
        <c:shape val="box"/>
        <c:axId val="57221504"/>
        <c:axId val="57223040"/>
        <c:axId val="0"/>
      </c:bar3DChart>
      <c:catAx>
        <c:axId val="57221504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57223040"/>
        <c:crosses val="autoZero"/>
        <c:auto val="1"/>
        <c:lblAlgn val="ctr"/>
        <c:lblOffset val="100"/>
      </c:catAx>
      <c:valAx>
        <c:axId val="5722304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57221504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3200" b="1"/>
          </a:pPr>
          <a:endParaRPr lang="ru-RU"/>
        </a:p>
      </c:txPr>
    </c:legend>
    <c:plotVisOnly val="1"/>
  </c:chart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/>
            </a:pPr>
            <a:r>
              <a:rPr lang="ru-RU" sz="2800"/>
              <a:t>Количество обращений в МКУ "МФЦ"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Лист23!$A$2</c:f>
              <c:strCache>
                <c:ptCount val="1"/>
                <c:pt idx="0">
                  <c:v>Колличество обращений</c:v>
                </c:pt>
              </c:strCache>
            </c:strRef>
          </c:tx>
          <c:dPt>
            <c:idx val="1"/>
            <c:spPr>
              <a:solidFill>
                <a:schemeClr val="accent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5553744557440524E-2"/>
                  <c:y val="-7.2313977281765487E-2"/>
                </c:manualLayout>
              </c:layout>
              <c:showVal val="1"/>
            </c:dLbl>
            <c:dLbl>
              <c:idx val="1"/>
              <c:layout>
                <c:manualLayout>
                  <c:x val="4.4444495458475883E-2"/>
                  <c:y val="-6.4967788117394412E-2"/>
                </c:manualLayout>
              </c:layout>
              <c:showVal val="1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numRef>
              <c:f>Лист23!$B$1:$C$1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Лист23!$B$2:$C$2</c:f>
              <c:numCache>
                <c:formatCode>General</c:formatCode>
                <c:ptCount val="2"/>
                <c:pt idx="0">
                  <c:v>12763</c:v>
                </c:pt>
                <c:pt idx="1">
                  <c:v>20557</c:v>
                </c:pt>
              </c:numCache>
            </c:numRef>
          </c:val>
        </c:ser>
        <c:shape val="box"/>
        <c:axId val="64551936"/>
        <c:axId val="64688896"/>
        <c:axId val="0"/>
      </c:bar3DChart>
      <c:catAx>
        <c:axId val="645519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64688896"/>
        <c:crosses val="autoZero"/>
        <c:auto val="1"/>
        <c:lblAlgn val="ctr"/>
        <c:lblOffset val="100"/>
      </c:catAx>
      <c:valAx>
        <c:axId val="64688896"/>
        <c:scaling>
          <c:orientation val="minMax"/>
        </c:scaling>
        <c:delete val="1"/>
        <c:axPos val="l"/>
        <c:numFmt formatCode="General" sourceLinked="1"/>
        <c:tickLblPos val="nextTo"/>
        <c:crossAx val="64551936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"/>
          <c:y val="0.32897200349956296"/>
          <c:w val="0.93888888888888922"/>
          <c:h val="0.4872973170020416"/>
        </c:manualLayout>
      </c:layout>
      <c:bar3DChart>
        <c:barDir val="col"/>
        <c:grouping val="clustered"/>
        <c:ser>
          <c:idx val="0"/>
          <c:order val="0"/>
          <c:tx>
            <c:strRef>
              <c:f>Лист25!$B$1</c:f>
              <c:strCache>
                <c:ptCount val="1"/>
                <c:pt idx="0">
                  <c:v>Консолидированный бюджет</c:v>
                </c:pt>
              </c:strCache>
            </c:strRef>
          </c:tx>
          <c:dLbls>
            <c:dLbl>
              <c:idx val="0"/>
              <c:layout>
                <c:manualLayout>
                  <c:x val="1.2441679626749616E-2"/>
                  <c:y val="-3.1496062992125942E-2"/>
                </c:manualLayout>
              </c:layout>
              <c:showVal val="1"/>
            </c:dLbl>
            <c:dLbl>
              <c:idx val="1"/>
              <c:layout>
                <c:manualLayout>
                  <c:x val="1.2441679626749616E-2"/>
                  <c:y val="-2.6246719160105004E-2"/>
                </c:manualLayout>
              </c:layout>
              <c:showVal val="1"/>
            </c:dLbl>
            <c:dLbl>
              <c:idx val="2"/>
              <c:layout>
                <c:manualLayout>
                  <c:x val="1.6588906168999558E-2"/>
                  <c:y val="-2.3622047244094488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Лист25!$A$2:$A$4</c:f>
              <c:strCache>
                <c:ptCount val="3"/>
                <c:pt idx="0">
                  <c:v>прогноз на 2017 год</c:v>
                </c:pt>
                <c:pt idx="1">
                  <c:v>уточненный план на 2017 год</c:v>
                </c:pt>
                <c:pt idx="2">
                  <c:v>исполнено за 2017 год</c:v>
                </c:pt>
              </c:strCache>
            </c:strRef>
          </c:cat>
          <c:val>
            <c:numRef>
              <c:f>Лист25!$B$2:$B$4</c:f>
              <c:numCache>
                <c:formatCode>0.0</c:formatCode>
                <c:ptCount val="3"/>
                <c:pt idx="0">
                  <c:v>159685.1</c:v>
                </c:pt>
                <c:pt idx="1">
                  <c:v>179856.7</c:v>
                </c:pt>
                <c:pt idx="2">
                  <c:v>194591</c:v>
                </c:pt>
              </c:numCache>
            </c:numRef>
          </c:val>
        </c:ser>
        <c:ser>
          <c:idx val="1"/>
          <c:order val="1"/>
          <c:tx>
            <c:strRef>
              <c:f>Лист25!$C$1</c:f>
              <c:strCache>
                <c:ptCount val="1"/>
                <c:pt idx="0">
                  <c:v>Районный бюджет</c:v>
                </c:pt>
              </c:strCache>
            </c:strRef>
          </c:tx>
          <c:dLbls>
            <c:dLbl>
              <c:idx val="0"/>
              <c:layout>
                <c:manualLayout>
                  <c:x val="5.0190668949345749E-2"/>
                  <c:y val="-3.6459845195171078E-2"/>
                </c:manualLayout>
              </c:layout>
              <c:showVal val="1"/>
            </c:dLbl>
            <c:dLbl>
              <c:idx val="1"/>
              <c:layout>
                <c:manualLayout>
                  <c:x val="5.2353677549857536E-2"/>
                  <c:y val="-3.412068028072926E-2"/>
                </c:manualLayout>
              </c:layout>
              <c:showVal val="1"/>
            </c:dLbl>
            <c:dLbl>
              <c:idx val="2"/>
              <c:layout>
                <c:manualLayout>
                  <c:x val="4.6043451676143453E-2"/>
                  <c:y val="-3.6174356563880933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Лист25!$A$2:$A$4</c:f>
              <c:strCache>
                <c:ptCount val="3"/>
                <c:pt idx="0">
                  <c:v>прогноз на 2017 год</c:v>
                </c:pt>
                <c:pt idx="1">
                  <c:v>уточненный план на 2017 год</c:v>
                </c:pt>
                <c:pt idx="2">
                  <c:v>исполнено за 2017 год</c:v>
                </c:pt>
              </c:strCache>
            </c:strRef>
          </c:cat>
          <c:val>
            <c:numRef>
              <c:f>Лист25!$C$2:$C$4</c:f>
              <c:numCache>
                <c:formatCode>0.0</c:formatCode>
                <c:ptCount val="3"/>
                <c:pt idx="0">
                  <c:v>121972.6</c:v>
                </c:pt>
                <c:pt idx="1">
                  <c:v>142372.6</c:v>
                </c:pt>
                <c:pt idx="2">
                  <c:v>148486.20000000001</c:v>
                </c:pt>
              </c:numCache>
            </c:numRef>
          </c:val>
        </c:ser>
        <c:dLbls>
          <c:showVal val="1"/>
        </c:dLbls>
        <c:shape val="box"/>
        <c:axId val="57258752"/>
        <c:axId val="57260288"/>
        <c:axId val="0"/>
      </c:bar3DChart>
      <c:catAx>
        <c:axId val="5725875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57260288"/>
        <c:crosses val="autoZero"/>
        <c:auto val="1"/>
        <c:lblAlgn val="ctr"/>
        <c:lblOffset val="100"/>
      </c:catAx>
      <c:valAx>
        <c:axId val="57260288"/>
        <c:scaling>
          <c:orientation val="minMax"/>
        </c:scaling>
        <c:delete val="1"/>
        <c:axPos val="l"/>
        <c:numFmt formatCode="0.0" sourceLinked="1"/>
        <c:tickLblPos val="nextTo"/>
        <c:crossAx val="57258752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600" b="1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1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4.1357236234209192E-2"/>
                  <c:y val="-7.484112097203173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4.3137479338786713E-2"/>
                  <c:y val="-7.1581248244928633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sz="4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Лист5!$A$1:$A$2</c:f>
              <c:strCache>
                <c:ptCount val="2"/>
                <c:pt idx="0">
                  <c:v>Способом запроса котировок</c:v>
                </c:pt>
                <c:pt idx="1">
                  <c:v>Способом проведения электронного аукциона</c:v>
                </c:pt>
              </c:strCache>
            </c:strRef>
          </c:cat>
          <c:val>
            <c:numRef>
              <c:f>Лист5!$B$1:$B$2</c:f>
              <c:numCache>
                <c:formatCode>General</c:formatCode>
                <c:ptCount val="2"/>
                <c:pt idx="0">
                  <c:v>33</c:v>
                </c:pt>
                <c:pt idx="1">
                  <c:v>76</c:v>
                </c:pt>
              </c:numCache>
            </c:numRef>
          </c:val>
        </c:ser>
        <c:gapWidth val="75"/>
        <c:shape val="box"/>
        <c:axId val="61682048"/>
        <c:axId val="61683584"/>
        <c:axId val="0"/>
      </c:bar3DChart>
      <c:catAx>
        <c:axId val="6168204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61683584"/>
        <c:crosses val="autoZero"/>
        <c:auto val="1"/>
        <c:lblAlgn val="ctr"/>
        <c:lblOffset val="100"/>
      </c:catAx>
      <c:valAx>
        <c:axId val="6168358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61682048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Лист6!$A$1</c:f>
              <c:strCache>
                <c:ptCount val="1"/>
                <c:pt idx="0">
                  <c:v>2016 год</c:v>
                </c:pt>
              </c:strCache>
            </c:strRef>
          </c:tx>
          <c:dLbls>
            <c:dLbl>
              <c:idx val="0"/>
              <c:layout>
                <c:manualLayout>
                  <c:x val="4.8089801678888669E-2"/>
                  <c:y val="-6.1474167100083625E-2"/>
                </c:manualLayout>
              </c:layout>
              <c:spPr/>
              <c:txPr>
                <a:bodyPr/>
                <a:lstStyle/>
                <a:p>
                  <a:pPr>
                    <a:defRPr sz="3600" b="1"/>
                  </a:pPr>
                  <a:endParaRPr lang="ru-RU"/>
                </a:p>
              </c:txPr>
              <c:showVal val="1"/>
            </c:dLbl>
            <c:showVal val="1"/>
          </c:dLbls>
          <c:val>
            <c:numRef>
              <c:f>Лист6!$B$1</c:f>
              <c:numCache>
                <c:formatCode>General</c:formatCode>
                <c:ptCount val="1"/>
                <c:pt idx="0">
                  <c:v>71</c:v>
                </c:pt>
              </c:numCache>
            </c:numRef>
          </c:val>
        </c:ser>
        <c:ser>
          <c:idx val="1"/>
          <c:order val="1"/>
          <c:tx>
            <c:strRef>
              <c:f>Лист6!$A$2</c:f>
              <c:strCache>
                <c:ptCount val="1"/>
                <c:pt idx="0">
                  <c:v>2017 год</c:v>
                </c:pt>
              </c:strCache>
            </c:strRef>
          </c:tx>
          <c:dLbls>
            <c:dLbl>
              <c:idx val="0"/>
              <c:layout>
                <c:manualLayout>
                  <c:x val="5.8040002271102065E-2"/>
                  <c:y val="-6.861145033080987E-2"/>
                </c:manualLayout>
              </c:layout>
              <c:spPr/>
              <c:txPr>
                <a:bodyPr/>
                <a:lstStyle/>
                <a:p>
                  <a:pPr>
                    <a:defRPr sz="3600" b="1"/>
                  </a:pPr>
                  <a:endParaRPr lang="ru-RU"/>
                </a:p>
              </c:txPr>
              <c:showVal val="1"/>
            </c:dLbl>
            <c:showVal val="1"/>
          </c:dLbls>
          <c:val>
            <c:numRef>
              <c:f>Лист6!$B$2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dLbls>
          <c:showVal val="1"/>
        </c:dLbls>
        <c:shape val="box"/>
        <c:axId val="61725696"/>
        <c:axId val="61739776"/>
        <c:axId val="0"/>
      </c:bar3DChart>
      <c:catAx>
        <c:axId val="61725696"/>
        <c:scaling>
          <c:orientation val="minMax"/>
        </c:scaling>
        <c:axPos val="b"/>
        <c:majorTickMark val="none"/>
        <c:tickLblPos val="nextTo"/>
        <c:crossAx val="61739776"/>
        <c:crosses val="autoZero"/>
        <c:auto val="1"/>
        <c:lblAlgn val="ctr"/>
        <c:lblOffset val="100"/>
      </c:catAx>
      <c:valAx>
        <c:axId val="61739776"/>
        <c:scaling>
          <c:orientation val="minMax"/>
          <c:max val="72"/>
          <c:min val="0"/>
        </c:scaling>
        <c:delete val="1"/>
        <c:axPos val="l"/>
        <c:numFmt formatCode="General" sourceLinked="1"/>
        <c:tickLblPos val="nextTo"/>
        <c:crossAx val="617256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5999606299212596"/>
          <c:y val="0.8656251822688863"/>
          <c:w val="0.44945209973753281"/>
          <c:h val="8.3717191601050026E-2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rotY val="240"/>
      <c:perspective val="30"/>
    </c:view3D>
    <c:plotArea>
      <c:layout/>
      <c:pie3DChart>
        <c:varyColors val="1"/>
        <c:ser>
          <c:idx val="0"/>
          <c:order val="0"/>
          <c:explosion val="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Аренда земельных участков
</a:t>
                    </a:r>
                    <a:r>
                      <a:rPr lang="ru-RU" sz="1200" dirty="0"/>
                      <a:t>3134,5</a:t>
                    </a:r>
                  </a:p>
                </c:rich>
              </c:tx>
              <c:dLblPos val="bestFit"/>
              <c:showVal val="1"/>
              <c:showCatName val="1"/>
              <c:separator>
</c:separator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/>
                      <a:t>Аренда помещений
</a:t>
                    </a:r>
                    <a:r>
                      <a:rPr lang="ru-RU" sz="1200" dirty="0"/>
                      <a:t>1782,4</a:t>
                    </a:r>
                  </a:p>
                </c:rich>
              </c:tx>
              <c:dLblPos val="bestFit"/>
              <c:showVal val="1"/>
              <c:showCatName val="1"/>
              <c:separator>
</c:separator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/>
                      <a:t>Продажа земельных участков
</a:t>
                    </a:r>
                    <a:r>
                      <a:rPr lang="ru-RU" sz="1200" dirty="0"/>
                      <a:t>481,5</a:t>
                    </a:r>
                  </a:p>
                </c:rich>
              </c:tx>
              <c:dLblPos val="bestFit"/>
              <c:showVal val="1"/>
              <c:showCatName val="1"/>
              <c:separator>
</c:separator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/>
                      <a:t>Продажа имущества
</a:t>
                    </a:r>
                    <a:r>
                      <a:rPr lang="ru-RU" sz="1200" dirty="0"/>
                      <a:t>15882,8</a:t>
                    </a:r>
                  </a:p>
                </c:rich>
              </c:tx>
              <c:dLblPos val="bestFit"/>
              <c:showVal val="1"/>
              <c:showCatName val="1"/>
              <c:separator>
</c:separator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/>
                      <a:t>Прочие
</a:t>
                    </a:r>
                    <a:r>
                      <a:rPr lang="ru-RU" sz="1200" dirty="0"/>
                      <a:t>350,8</a:t>
                    </a:r>
                  </a:p>
                </c:rich>
              </c:tx>
              <c:dLblPos val="bestFit"/>
              <c:showVal val="1"/>
              <c:showCatName val="1"/>
              <c:separator>
</c:separator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bestFit"/>
            <c:showVal val="1"/>
            <c:showCatName val="1"/>
            <c:separator>
</c:separator>
            <c:showLeaderLines val="1"/>
          </c:dLbls>
          <c:cat>
            <c:strRef>
              <c:f>Лист7!$A$1:$A$5</c:f>
              <c:strCache>
                <c:ptCount val="5"/>
                <c:pt idx="0">
                  <c:v>Аренда земельных участков</c:v>
                </c:pt>
                <c:pt idx="1">
                  <c:v>Аренда помещений</c:v>
                </c:pt>
                <c:pt idx="2">
                  <c:v>Продажа земельных участков</c:v>
                </c:pt>
                <c:pt idx="3">
                  <c:v>Продажа имущества</c:v>
                </c:pt>
                <c:pt idx="4">
                  <c:v>Прочие</c:v>
                </c:pt>
              </c:strCache>
            </c:strRef>
          </c:cat>
          <c:val>
            <c:numRef>
              <c:f>Лист7!$B$1:$B$5</c:f>
              <c:numCache>
                <c:formatCode>General</c:formatCode>
                <c:ptCount val="5"/>
                <c:pt idx="0">
                  <c:v>3134.5</c:v>
                </c:pt>
                <c:pt idx="1">
                  <c:v>1782.4</c:v>
                </c:pt>
                <c:pt idx="2">
                  <c:v>481.5</c:v>
                </c:pt>
                <c:pt idx="3">
                  <c:v>15882.8</c:v>
                </c:pt>
                <c:pt idx="4">
                  <c:v>350.8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9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Лист8!$B$1</c:f>
              <c:strCache>
                <c:ptCount val="1"/>
                <c:pt idx="0">
                  <c:v>2017</c:v>
                </c:pt>
              </c:strCache>
            </c:strRef>
          </c:tx>
          <c:explosion val="1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Производство пищевых продуктов,
включая напитки
</a:t>
                    </a:r>
                    <a:r>
                      <a:rPr lang="ru-RU" sz="1800"/>
                      <a:t>55,1</a:t>
                    </a:r>
                  </a:p>
                </c:rich>
              </c:tx>
              <c:showVal val="1"/>
              <c:showCatName val="1"/>
              <c:separator>
</c:separator>
            </c:dLbl>
            <c:dLbl>
              <c:idx val="1"/>
              <c:layout>
                <c:manualLayout>
                  <c:x val="-2.0330698886102954E-3"/>
                  <c:y val="-7.3374997179793894E-3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Текстильное производство
</a:t>
                    </a:r>
                    <a:r>
                      <a:rPr lang="ru-RU" sz="1800"/>
                      <a:t>28,1</a:t>
                    </a:r>
                  </a:p>
                </c:rich>
              </c:tx>
              <c:showVal val="1"/>
              <c:showCatName val="1"/>
              <c:separator>
</c:separator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/>
                      <a:t>Производство кожи, изделий из кожи и производство обуви
</a:t>
                    </a:r>
                    <a:r>
                      <a:rPr lang="ru-RU" sz="1800"/>
                      <a:t>52,3</a:t>
                    </a:r>
                  </a:p>
                </c:rich>
              </c:tx>
              <c:showVal val="1"/>
              <c:showCatName val="1"/>
              <c:separator>
</c:separator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/>
                      <a:t>Обработка древесины и производство изделий из дерева и пробки
</a:t>
                    </a:r>
                    <a:r>
                      <a:rPr lang="ru-RU" sz="1800"/>
                      <a:t>32,8</a:t>
                    </a:r>
                  </a:p>
                </c:rich>
              </c:tx>
              <c:showVal val="1"/>
              <c:showCatName val="1"/>
              <c:separator>
</c:separator>
            </c:dLbl>
            <c:dLbl>
              <c:idx val="4"/>
              <c:layout>
                <c:manualLayout>
                  <c:x val="0.17468819190897228"/>
                  <c:y val="0.1356832043559025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Производство резиновых и пластмассовых изделий
</a:t>
                    </a:r>
                    <a:r>
                      <a:rPr lang="ru-RU" sz="1800"/>
                      <a:t>1442,5</a:t>
                    </a:r>
                  </a:p>
                </c:rich>
              </c:tx>
              <c:showVal val="1"/>
              <c:showCatName val="1"/>
              <c:separator>
</c:separator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/>
                      <a:t>Производство готовых металлических изделий
</a:t>
                    </a:r>
                    <a:r>
                      <a:rPr lang="ru-RU" sz="1800"/>
                      <a:t>117,6</a:t>
                    </a:r>
                  </a:p>
                </c:rich>
              </c:tx>
              <c:showVal val="1"/>
              <c:showCatName val="1"/>
              <c:separator>
</c:separator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/>
                      <a:t>Производство автомобилей, прицепов и полуприцепов
</a:t>
                    </a:r>
                    <a:r>
                      <a:rPr lang="ru-RU" sz="1800"/>
                      <a:t>504,9</a:t>
                    </a:r>
                  </a:p>
                </c:rich>
              </c:tx>
              <c:showVal val="1"/>
              <c:showCatName val="1"/>
              <c:separator>
</c:separator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/>
                      <a:t>Производство, передача и распределение э/энергии, газа, пара и горячей воды
</a:t>
                    </a:r>
                    <a:r>
                      <a:rPr lang="ru-RU" sz="1800"/>
                      <a:t>110,4</a:t>
                    </a:r>
                  </a:p>
                </c:rich>
              </c:tx>
              <c:showVal val="1"/>
              <c:showCatName val="1"/>
              <c:separator>
</c:separator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/>
                      <a:t>Прочие производства, производство мебели и прочей продукции
</a:t>
                    </a:r>
                    <a:r>
                      <a:rPr lang="ru-RU" sz="1800"/>
                      <a:t>3,7</a:t>
                    </a:r>
                  </a:p>
                </c:rich>
              </c:tx>
              <c:showVal val="1"/>
              <c:showCatName val="1"/>
              <c:separator>
</c:separator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CatName val="1"/>
            <c:separator>
</c:separator>
            <c:showLeaderLines val="1"/>
          </c:dLbls>
          <c:cat>
            <c:strRef>
              <c:f>Лист8!$A$2:$A$10</c:f>
              <c:strCache>
                <c:ptCount val="9"/>
                <c:pt idx="0">
                  <c:v>Производство пищевых продуктов,
включая напитки</c:v>
                </c:pt>
                <c:pt idx="1">
                  <c:v>Текстильное производство</c:v>
                </c:pt>
                <c:pt idx="2">
                  <c:v>Производство кожи, изделий из кожи и производство обуви</c:v>
                </c:pt>
                <c:pt idx="3">
                  <c:v>Обработка древесины и производство изделий из дерева и пробки</c:v>
                </c:pt>
                <c:pt idx="4">
                  <c:v>Производство резиновых и пластмассовых изделий</c:v>
                </c:pt>
                <c:pt idx="5">
                  <c:v>Производство готовых металлических изделий</c:v>
                </c:pt>
                <c:pt idx="6">
                  <c:v>Производство автомобилей, прицепов и полуприцепов</c:v>
                </c:pt>
                <c:pt idx="7">
                  <c:v>Производство, передача и распределение э/энергии, газа, пара и горячей воды</c:v>
                </c:pt>
                <c:pt idx="8">
                  <c:v>Прочие производства, производство мебели и прочей продукции</c:v>
                </c:pt>
              </c:strCache>
            </c:strRef>
          </c:cat>
          <c:val>
            <c:numRef>
              <c:f>Лист8!$B$2:$B$10</c:f>
              <c:numCache>
                <c:formatCode>General</c:formatCode>
                <c:ptCount val="9"/>
                <c:pt idx="0">
                  <c:v>55.1</c:v>
                </c:pt>
                <c:pt idx="1">
                  <c:v>28.1</c:v>
                </c:pt>
                <c:pt idx="2">
                  <c:v>52.3</c:v>
                </c:pt>
                <c:pt idx="3">
                  <c:v>32.800000000000004</c:v>
                </c:pt>
                <c:pt idx="4">
                  <c:v>1442.5</c:v>
                </c:pt>
                <c:pt idx="5">
                  <c:v>117.6</c:v>
                </c:pt>
                <c:pt idx="6">
                  <c:v>504.9</c:v>
                </c:pt>
                <c:pt idx="7">
                  <c:v>110.4</c:v>
                </c:pt>
                <c:pt idx="8">
                  <c:v>3.7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Лист10!$A$1</c:f>
              <c:strCache>
                <c:ptCount val="1"/>
                <c:pt idx="0">
                  <c:v>Производство резиновых и пластмассовых изделий</c:v>
                </c:pt>
              </c:strCache>
            </c:strRef>
          </c:tx>
          <c:dLbls>
            <c:dLbl>
              <c:idx val="0"/>
              <c:layout>
                <c:manualLayout>
                  <c:x val="3.2061804594174528E-2"/>
                  <c:y val="-1.3584607071174919E-3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dirty="0"/>
                      <a:t>Производство резиновых и пластмассовых изделий </a:t>
                    </a:r>
                    <a:r>
                      <a:rPr lang="ru-RU" sz="1200" b="1" dirty="0" smtClean="0"/>
                      <a:t>25,4%</a:t>
                    </a:r>
                    <a:endParaRPr lang="ru-RU" sz="1200" b="1" dirty="0"/>
                  </a:p>
                </c:rich>
              </c:tx>
              <c:showVal val="1"/>
              <c:showSerName val="1"/>
              <c:separator> </c:separato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  <c:showSerName val="1"/>
            <c:separator> </c:separator>
          </c:dLbls>
          <c:val>
            <c:numRef>
              <c:f>Лист10!$B$1</c:f>
              <c:numCache>
                <c:formatCode>0.00%</c:formatCode>
                <c:ptCount val="1"/>
                <c:pt idx="0">
                  <c:v>0.254</c:v>
                </c:pt>
              </c:numCache>
            </c:numRef>
          </c:val>
        </c:ser>
        <c:ser>
          <c:idx val="3"/>
          <c:order val="1"/>
          <c:tx>
            <c:strRef>
              <c:f>Лист10!$A$2</c:f>
              <c:strCache>
                <c:ptCount val="1"/>
                <c:pt idx="0">
                  <c:v>Тектильное производство</c:v>
                </c:pt>
              </c:strCache>
            </c:strRef>
          </c:tx>
          <c:dLbls>
            <c:dLbl>
              <c:idx val="0"/>
              <c:layout>
                <c:manualLayout>
                  <c:x val="-2.083072732255064E-7"/>
                  <c:y val="-4.5661571715300293E-3"/>
                </c:manualLayout>
              </c:layout>
              <c:showVal val="1"/>
              <c:showSerName val="1"/>
              <c:separator> </c:separato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  <c:showSerName val="1"/>
            <c:separator> </c:separator>
          </c:dLbls>
          <c:val>
            <c:numRef>
              <c:f>Лист10!$B$2</c:f>
              <c:numCache>
                <c:formatCode>0.0%</c:formatCode>
                <c:ptCount val="1"/>
                <c:pt idx="0">
                  <c:v>0.62400000000000033</c:v>
                </c:pt>
              </c:numCache>
            </c:numRef>
          </c:val>
        </c:ser>
        <c:ser>
          <c:idx val="4"/>
          <c:order val="2"/>
          <c:tx>
            <c:strRef>
              <c:f>Лист10!$A$3</c:f>
              <c:strCache>
                <c:ptCount val="1"/>
                <c:pt idx="0">
                  <c:v>Производство кожи, изделей из кожи</c:v>
                </c:pt>
              </c:strCache>
            </c:strRef>
          </c:tx>
          <c:dLbls>
            <c:dLbl>
              <c:idx val="0"/>
              <c:layout>
                <c:manualLayout>
                  <c:x val="2.2826343689147665E-2"/>
                  <c:y val="-6.6815269414852553E-3"/>
                </c:manualLayout>
              </c:layout>
              <c:showVal val="1"/>
              <c:showSerName val="1"/>
              <c:separator> </c:separato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  <c:showSerName val="1"/>
            <c:separator> </c:separator>
          </c:dLbls>
          <c:val>
            <c:numRef>
              <c:f>Лист10!$B$3</c:f>
              <c:numCache>
                <c:formatCode>0.0%</c:formatCode>
                <c:ptCount val="1"/>
                <c:pt idx="0">
                  <c:v>0.60400000000000031</c:v>
                </c:pt>
              </c:numCache>
            </c:numRef>
          </c:val>
        </c:ser>
        <c:ser>
          <c:idx val="5"/>
          <c:order val="3"/>
          <c:tx>
            <c:strRef>
              <c:f>Лист10!$A$4</c:f>
              <c:strCache>
                <c:ptCount val="1"/>
                <c:pt idx="0">
                  <c:v>Обработка древесины</c:v>
                </c:pt>
              </c:strCache>
            </c:strRef>
          </c:tx>
          <c:dLbls>
            <c:dLbl>
              <c:idx val="0"/>
              <c:layout>
                <c:manualLayout>
                  <c:x val="2.2826449416101752E-2"/>
                  <c:y val="-1.3698630136986301E-2"/>
                </c:manualLayout>
              </c:layout>
              <c:showVal val="1"/>
              <c:showSerName val="1"/>
              <c:separator> </c:separato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  <c:showSerName val="1"/>
            <c:separator> </c:separator>
          </c:dLbls>
          <c:val>
            <c:numRef>
              <c:f>Лист10!$B$4</c:f>
              <c:numCache>
                <c:formatCode>0.0%</c:formatCode>
                <c:ptCount val="1"/>
                <c:pt idx="0">
                  <c:v>0.36100000000000021</c:v>
                </c:pt>
              </c:numCache>
            </c:numRef>
          </c:val>
        </c:ser>
        <c:ser>
          <c:idx val="6"/>
          <c:order val="4"/>
          <c:tx>
            <c:strRef>
              <c:f>Лист10!$A$5</c:f>
              <c:strCache>
                <c:ptCount val="1"/>
                <c:pt idx="0">
                  <c:v>Отгрузка по предприятиям ЖКХ</c:v>
                </c:pt>
              </c:strCache>
            </c:strRef>
          </c:tx>
          <c:dLbls>
            <c:dLbl>
              <c:idx val="0"/>
              <c:layout>
                <c:manualLayout>
                  <c:x val="2.1483717097507616E-2"/>
                  <c:y val="-2.0547945205479506E-2"/>
                </c:manualLayout>
              </c:layout>
              <c:showVal val="1"/>
              <c:showSerName val="1"/>
              <c:separator> </c:separato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  <c:showSerName val="1"/>
            <c:separator> </c:separator>
          </c:dLbls>
          <c:val>
            <c:numRef>
              <c:f>Лист10!$B$5</c:f>
              <c:numCache>
                <c:formatCode>0.0%</c:formatCode>
                <c:ptCount val="1"/>
                <c:pt idx="0">
                  <c:v>7.0000000000000021E-2</c:v>
                </c:pt>
              </c:numCache>
            </c:numRef>
          </c:val>
        </c:ser>
        <c:shape val="box"/>
        <c:axId val="64173952"/>
        <c:axId val="64175488"/>
        <c:axId val="0"/>
      </c:bar3DChart>
      <c:catAx>
        <c:axId val="64173952"/>
        <c:scaling>
          <c:orientation val="minMax"/>
        </c:scaling>
        <c:delete val="1"/>
        <c:axPos val="l"/>
        <c:tickLblPos val="nextTo"/>
        <c:crossAx val="64175488"/>
        <c:crosses val="autoZero"/>
        <c:auto val="1"/>
        <c:lblAlgn val="ctr"/>
        <c:lblOffset val="100"/>
      </c:catAx>
      <c:valAx>
        <c:axId val="64175488"/>
        <c:scaling>
          <c:orientation val="minMax"/>
        </c:scaling>
        <c:axPos val="b"/>
        <c:majorGridlines/>
        <c:numFmt formatCode="0.00%" sourceLinked="1"/>
        <c:tickLblPos val="nextTo"/>
        <c:crossAx val="64173952"/>
        <c:crosses val="autoZero"/>
        <c:crossBetween val="between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areaChart>
        <c:grouping val="stacked"/>
        <c:ser>
          <c:idx val="0"/>
          <c:order val="0"/>
          <c:tx>
            <c:strRef>
              <c:f>Лист12!$A$2</c:f>
              <c:strCache>
                <c:ptCount val="1"/>
                <c:pt idx="0">
                  <c:v>Количество СМСП</c:v>
                </c:pt>
              </c:strCache>
            </c:strRef>
          </c:tx>
          <c:dLbls>
            <c:showVal val="1"/>
          </c:dLbls>
          <c:cat>
            <c:numRef>
              <c:f>Лист12!$B$1:$H$1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Лист12!$B$2:$H$2</c:f>
              <c:numCache>
                <c:formatCode>General</c:formatCode>
                <c:ptCount val="7"/>
                <c:pt idx="0">
                  <c:v>423</c:v>
                </c:pt>
                <c:pt idx="1">
                  <c:v>445</c:v>
                </c:pt>
                <c:pt idx="2">
                  <c:v>401</c:v>
                </c:pt>
                <c:pt idx="3">
                  <c:v>437</c:v>
                </c:pt>
                <c:pt idx="4">
                  <c:v>428</c:v>
                </c:pt>
                <c:pt idx="5">
                  <c:v>434</c:v>
                </c:pt>
                <c:pt idx="6">
                  <c:v>447</c:v>
                </c:pt>
              </c:numCache>
            </c:numRef>
          </c:val>
        </c:ser>
        <c:axId val="64187776"/>
        <c:axId val="64210048"/>
      </c:areaChart>
      <c:catAx>
        <c:axId val="64187776"/>
        <c:scaling>
          <c:orientation val="minMax"/>
        </c:scaling>
        <c:axPos val="b"/>
        <c:numFmt formatCode="General" sourceLinked="1"/>
        <c:tickLblPos val="nextTo"/>
        <c:crossAx val="64210048"/>
        <c:crosses val="autoZero"/>
        <c:auto val="1"/>
        <c:lblAlgn val="ctr"/>
        <c:lblOffset val="100"/>
      </c:catAx>
      <c:valAx>
        <c:axId val="64210048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64187776"/>
        <c:crosses val="autoZero"/>
        <c:crossBetween val="midCat"/>
      </c:valAx>
    </c:plotArea>
    <c:plotVisOnly val="1"/>
  </c:chart>
  <c:spPr>
    <a:gradFill rotWithShape="1">
      <a:gsLst>
        <a:gs pos="0">
          <a:schemeClr val="accent3">
            <a:tint val="50000"/>
            <a:satMod val="300000"/>
          </a:schemeClr>
        </a:gs>
        <a:gs pos="35000">
          <a:schemeClr val="accent3">
            <a:tint val="37000"/>
            <a:satMod val="300000"/>
          </a:schemeClr>
        </a:gs>
        <a:gs pos="100000">
          <a:schemeClr val="accent3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5E71E-5405-4011-854D-6A4DC16F2EF1}" type="datetimeFigureOut">
              <a:rPr lang="ru-RU"/>
              <a:pPr>
                <a:defRPr/>
              </a:pPr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D7592-B1B7-42D1-808A-CFB67450B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6D35E-B8B9-4215-8D0A-0A35350097A7}" type="datetimeFigureOut">
              <a:rPr lang="ru-RU"/>
              <a:pPr>
                <a:defRPr/>
              </a:pPr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FFD35-D369-4B00-8CA8-96CA26E01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1891B-D9B1-4C82-948C-FDAF29706439}" type="datetimeFigureOut">
              <a:rPr lang="ru-RU"/>
              <a:pPr>
                <a:defRPr/>
              </a:pPr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C31D8-B4BF-4F53-9729-56CE1DF76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5C32A-DC17-48F1-8BA0-94E8B64BF438}" type="datetimeFigureOut">
              <a:rPr lang="ru-RU"/>
              <a:pPr>
                <a:defRPr/>
              </a:pPr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3D59-AB7A-43A8-984A-32F2B3408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82196-2B34-44FD-A5EB-83BEB1AF027C}" type="datetimeFigureOut">
              <a:rPr lang="ru-RU"/>
              <a:pPr>
                <a:defRPr/>
              </a:pPr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7CB22-4B9C-4186-A9DC-70DAC0638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39415-5411-484E-885E-2EB9078A406B}" type="datetimeFigureOut">
              <a:rPr lang="ru-RU"/>
              <a:pPr>
                <a:defRPr/>
              </a:pPr>
              <a:t>19.04.2018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E5A47-2380-4287-BEFC-5C3A33CDDA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F06F9-4069-4DBE-B367-0AB79B2DA8A1}" type="datetimeFigureOut">
              <a:rPr lang="ru-RU"/>
              <a:pPr>
                <a:defRPr/>
              </a:pPr>
              <a:t>19.04.2018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1FDD3-557D-4152-AC3E-AB49AD241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14854-C12C-4A49-A434-F74A0A4701FD}" type="datetimeFigureOut">
              <a:rPr lang="ru-RU"/>
              <a:pPr>
                <a:defRPr/>
              </a:pPr>
              <a:t>19.04.2018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6D109-E787-418C-8BFC-7C1A61BCB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274CA-3455-47EC-87E8-FB5FC599B6AA}" type="datetimeFigureOut">
              <a:rPr lang="ru-RU"/>
              <a:pPr>
                <a:defRPr/>
              </a:pPr>
              <a:t>19.04.2018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5884A-81EA-4EE0-A72C-66594D4A7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985E1-06B7-417D-AAB4-E8ED475D218B}" type="datetimeFigureOut">
              <a:rPr lang="ru-RU"/>
              <a:pPr>
                <a:defRPr/>
              </a:pPr>
              <a:t>19.04.2018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349A3-9FD9-4579-8659-A175BDD62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EF702-F83F-41B3-9630-4A44356568FF}" type="datetimeFigureOut">
              <a:rPr lang="ru-RU"/>
              <a:pPr>
                <a:defRPr/>
              </a:pPr>
              <a:t>19.04.2018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04050-D6D9-48D1-B09B-79D2DA753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3669AC-9995-4F98-94F1-A523E37E8B9F}" type="datetimeFigureOut">
              <a:rPr lang="ru-RU"/>
              <a:pPr>
                <a:defRPr/>
              </a:pPr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A5B2AE-7EA9-4B47-8B2D-77538D894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7.xml"/><Relationship Id="rId4" Type="http://schemas.openxmlformats.org/officeDocument/2006/relationships/chart" Target="../charts/char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85813" y="500063"/>
            <a:ext cx="792956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Отчёт </a:t>
            </a:r>
          </a:p>
          <a:p>
            <a:pPr algn="ctr">
              <a:defRPr/>
            </a:pP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главы </a:t>
            </a: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Администрации </a:t>
            </a:r>
            <a:endParaRPr lang="ru-RU" sz="4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Сосновского муниципального района </a:t>
            </a:r>
            <a:endParaRPr lang="ru-RU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Нижегородской </a:t>
            </a: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области </a:t>
            </a:r>
            <a:endParaRPr lang="ru-RU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деятельности районной </a:t>
            </a: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Администрации </a:t>
            </a:r>
          </a:p>
          <a:p>
            <a:pPr algn="ctr" eaLnBrk="0" hangingPunct="0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2017 </a:t>
            </a: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928688" y="285750"/>
            <a:ext cx="8215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Увеличение темпов отгруженной продукции за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857225" y="1000108"/>
          <a:ext cx="7929617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857250" y="214313"/>
            <a:ext cx="800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Динамика развития предпринимательства</a:t>
            </a:r>
            <a:endParaRPr lang="ru-RU" sz="400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500034" y="1214422"/>
          <a:ext cx="3857652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714876" y="1214422"/>
          <a:ext cx="4003218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571472" y="3786190"/>
          <a:ext cx="3786214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714876" y="3786190"/>
          <a:ext cx="4071966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1143000" y="357188"/>
            <a:ext cx="78581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Объем инвестиций в основной капитал за счёт всех источников финансирования за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год (млн.руб.)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0034" y="1357298"/>
          <a:ext cx="8286808" cy="5172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1143000" y="214313"/>
            <a:ext cx="77866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Основные социально-экономические показатели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428596" y="1428736"/>
          <a:ext cx="4071966" cy="2457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4643438" y="1428736"/>
          <a:ext cx="4214842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428596" y="4000504"/>
          <a:ext cx="4071966" cy="2643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Диаграмма 13"/>
          <p:cNvGraphicFramePr/>
          <p:nvPr/>
        </p:nvGraphicFramePr>
        <p:xfrm>
          <a:off x="4643438" y="4000505"/>
          <a:ext cx="4214842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4"/>
          <p:cNvSpPr>
            <a:spLocks noChangeArrowheads="1"/>
          </p:cNvSpPr>
          <p:nvPr/>
        </p:nvSpPr>
        <p:spPr bwMode="auto">
          <a:xfrm>
            <a:off x="1143000" y="285750"/>
            <a:ext cx="7786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Выданы разрешения 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ввод в эксплуатацию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0034" y="1071546"/>
          <a:ext cx="8429684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1214438" y="285750"/>
            <a:ext cx="77152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Выданы разрешения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строительство и реконструкцию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14348" y="1071546"/>
          <a:ext cx="8001056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1"/>
          <p:cNvSpPr txBox="1">
            <a:spLocks noChangeArrowheads="1"/>
          </p:cNvSpPr>
          <p:nvPr/>
        </p:nvSpPr>
        <p:spPr bwMode="auto">
          <a:xfrm>
            <a:off x="1143000" y="285750"/>
            <a:ext cx="7715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Многофункциональный центр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14348" y="1285860"/>
          <a:ext cx="7929618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1"/>
          <p:cNvSpPr txBox="1">
            <a:spLocks noChangeArrowheads="1"/>
          </p:cNvSpPr>
          <p:nvPr/>
        </p:nvSpPr>
        <p:spPr bwMode="auto">
          <a:xfrm>
            <a:off x="1071563" y="428625"/>
            <a:ext cx="7572375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214290"/>
            <a:ext cx="778674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направления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консолидированного бюджета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85786" y="1428736"/>
          <a:ext cx="7786742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642910" y="642918"/>
          <a:ext cx="8215370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1"/>
          <p:cNvSpPr>
            <a:spLocks noChangeArrowheads="1"/>
          </p:cNvSpPr>
          <p:nvPr/>
        </p:nvSpPr>
        <p:spPr bwMode="auto">
          <a:xfrm>
            <a:off x="1285875" y="285750"/>
            <a:ext cx="76438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Исполнение налоговых и неналоговых доходов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(тыс.руб.)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28596" y="1214422"/>
          <a:ext cx="8501122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1071563" y="142875"/>
            <a:ext cx="7858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районного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бюджета в 2017 году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195" name="Diagram 3"/>
          <p:cNvGrpSpPr>
            <a:grpSpLocks/>
          </p:cNvGrpSpPr>
          <p:nvPr/>
        </p:nvGrpSpPr>
        <p:grpSpPr bwMode="auto">
          <a:xfrm>
            <a:off x="1258888" y="1052513"/>
            <a:ext cx="7058025" cy="5545137"/>
            <a:chOff x="1475" y="1021"/>
            <a:chExt cx="2767" cy="2767"/>
          </a:xfrm>
        </p:grpSpPr>
        <p:sp>
          <p:nvSpPr>
            <p:cNvPr id="8196" name="_s1028"/>
            <p:cNvSpPr>
              <a:spLocks noChangeShapeType="1"/>
            </p:cNvSpPr>
            <p:nvPr/>
          </p:nvSpPr>
          <p:spPr bwMode="auto">
            <a:xfrm flipH="1" flipV="1">
              <a:off x="2385" y="1931"/>
              <a:ext cx="237" cy="2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5" name="_s1029"/>
            <p:cNvSpPr>
              <a:spLocks noChangeArrowheads="1"/>
            </p:cNvSpPr>
            <p:nvPr/>
          </p:nvSpPr>
          <p:spPr bwMode="auto">
            <a:xfrm>
              <a:off x="1817" y="1363"/>
              <a:ext cx="667" cy="66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Штрафные </a:t>
              </a:r>
            </a:p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санкции</a:t>
              </a:r>
            </a:p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0,5%</a:t>
              </a:r>
            </a:p>
          </p:txBody>
        </p:sp>
        <p:sp>
          <p:nvSpPr>
            <p:cNvPr id="8198" name="_s1030"/>
            <p:cNvSpPr>
              <a:spLocks noChangeShapeType="1"/>
            </p:cNvSpPr>
            <p:nvPr/>
          </p:nvSpPr>
          <p:spPr bwMode="auto">
            <a:xfrm flipH="1">
              <a:off x="2189" y="2404"/>
              <a:ext cx="33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7" name="_s1031"/>
            <p:cNvSpPr>
              <a:spLocks noChangeArrowheads="1"/>
            </p:cNvSpPr>
            <p:nvPr/>
          </p:nvSpPr>
          <p:spPr bwMode="auto">
            <a:xfrm>
              <a:off x="1524" y="2071"/>
              <a:ext cx="667" cy="669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Прочие</a:t>
              </a:r>
            </a:p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доходы</a:t>
              </a:r>
            </a:p>
            <a:p>
              <a:pPr algn="ctr">
                <a:defRPr/>
              </a:pPr>
              <a:r>
                <a:rPr lang="ru-RU" altLang="ru-RU" sz="17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0,6%</a:t>
              </a:r>
              <a:endParaRPr lang="ru-RU" altLang="ru-RU" sz="17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doni MT" pitchFamily="18" charset="0"/>
              </a:endParaRPr>
            </a:p>
          </p:txBody>
        </p:sp>
        <p:sp>
          <p:nvSpPr>
            <p:cNvPr id="8200" name="_s1032"/>
            <p:cNvSpPr>
              <a:spLocks noChangeShapeType="1"/>
            </p:cNvSpPr>
            <p:nvPr/>
          </p:nvSpPr>
          <p:spPr bwMode="auto">
            <a:xfrm flipH="1">
              <a:off x="2385" y="2640"/>
              <a:ext cx="238" cy="2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9" name="_s1033"/>
            <p:cNvSpPr>
              <a:spLocks noChangeArrowheads="1"/>
            </p:cNvSpPr>
            <p:nvPr/>
          </p:nvSpPr>
          <p:spPr bwMode="auto">
            <a:xfrm>
              <a:off x="1817" y="2779"/>
              <a:ext cx="667" cy="66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altLang="ru-RU" sz="14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Доходы от </a:t>
              </a:r>
            </a:p>
            <a:p>
              <a:pPr algn="ctr">
                <a:defRPr/>
              </a:pPr>
              <a:r>
                <a:rPr lang="ru-RU" altLang="ru-RU" sz="14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продажи </a:t>
              </a:r>
            </a:p>
            <a:p>
              <a:pPr algn="ctr">
                <a:defRPr/>
              </a:pPr>
              <a:r>
                <a:rPr lang="ru-RU" altLang="ru-RU" sz="14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земельных </a:t>
              </a:r>
            </a:p>
            <a:p>
              <a:pPr algn="ctr">
                <a:defRPr/>
              </a:pPr>
              <a:r>
                <a:rPr lang="ru-RU" altLang="ru-RU" sz="14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участков</a:t>
              </a:r>
            </a:p>
            <a:p>
              <a:pPr algn="ctr">
                <a:defRPr/>
              </a:pPr>
              <a:r>
                <a:rPr lang="ru-RU" altLang="ru-RU" sz="14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0,3%</a:t>
              </a:r>
              <a:endParaRPr lang="ru-RU" altLang="ru-RU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doni MT" pitchFamily="18" charset="0"/>
              </a:endParaRPr>
            </a:p>
          </p:txBody>
        </p:sp>
        <p:sp>
          <p:nvSpPr>
            <p:cNvPr id="8202" name="_s1034"/>
            <p:cNvSpPr>
              <a:spLocks noChangeShapeType="1"/>
            </p:cNvSpPr>
            <p:nvPr/>
          </p:nvSpPr>
          <p:spPr bwMode="auto">
            <a:xfrm>
              <a:off x="2858" y="2737"/>
              <a:ext cx="1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1" name="_s1035"/>
            <p:cNvSpPr>
              <a:spLocks noChangeArrowheads="1"/>
            </p:cNvSpPr>
            <p:nvPr/>
          </p:nvSpPr>
          <p:spPr bwMode="auto">
            <a:xfrm>
              <a:off x="2525" y="3073"/>
              <a:ext cx="667" cy="66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altLang="ru-RU" sz="16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Доходы от</a:t>
              </a:r>
            </a:p>
            <a:p>
              <a:pPr algn="ctr">
                <a:defRPr/>
              </a:pPr>
              <a:r>
                <a:rPr lang="ru-RU" altLang="ru-RU" sz="16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 продажи</a:t>
              </a:r>
            </a:p>
            <a:p>
              <a:pPr algn="ctr">
                <a:defRPr/>
              </a:pPr>
              <a:r>
                <a:rPr lang="ru-RU" altLang="ru-RU" sz="16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 имущества</a:t>
              </a:r>
            </a:p>
            <a:p>
              <a:pPr algn="ctr">
                <a:defRPr/>
              </a:pPr>
              <a:r>
                <a:rPr lang="ru-RU" altLang="ru-RU" sz="16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10,7%</a:t>
              </a:r>
              <a:endParaRPr lang="ru-RU" altLang="ru-RU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doni MT" pitchFamily="18" charset="0"/>
              </a:endParaRPr>
            </a:p>
          </p:txBody>
        </p:sp>
        <p:sp>
          <p:nvSpPr>
            <p:cNvPr id="8204" name="_s1036"/>
            <p:cNvSpPr>
              <a:spLocks noChangeShapeType="1"/>
            </p:cNvSpPr>
            <p:nvPr/>
          </p:nvSpPr>
          <p:spPr bwMode="auto">
            <a:xfrm>
              <a:off x="3094" y="2639"/>
              <a:ext cx="237" cy="2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3" name="_s1037"/>
            <p:cNvSpPr>
              <a:spLocks noChangeArrowheads="1"/>
            </p:cNvSpPr>
            <p:nvPr/>
          </p:nvSpPr>
          <p:spPr bwMode="auto">
            <a:xfrm>
              <a:off x="3234" y="2780"/>
              <a:ext cx="667" cy="66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Арендная </a:t>
              </a:r>
            </a:p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плата</a:t>
              </a:r>
            </a:p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4</a:t>
              </a:r>
              <a:r>
                <a:rPr lang="ru-RU" altLang="ru-RU" sz="17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,5</a:t>
              </a: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%</a:t>
              </a:r>
            </a:p>
          </p:txBody>
        </p:sp>
        <p:sp>
          <p:nvSpPr>
            <p:cNvPr id="8206" name="_s1038"/>
            <p:cNvSpPr>
              <a:spLocks noChangeShapeType="1"/>
            </p:cNvSpPr>
            <p:nvPr/>
          </p:nvSpPr>
          <p:spPr bwMode="auto">
            <a:xfrm>
              <a:off x="3191" y="2404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5" name="_s1039"/>
            <p:cNvSpPr>
              <a:spLocks noChangeArrowheads="1"/>
            </p:cNvSpPr>
            <p:nvPr/>
          </p:nvSpPr>
          <p:spPr bwMode="auto">
            <a:xfrm>
              <a:off x="3528" y="2071"/>
              <a:ext cx="667" cy="669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Госпошлина</a:t>
              </a:r>
            </a:p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1,5%</a:t>
              </a:r>
            </a:p>
          </p:txBody>
        </p:sp>
        <p:sp>
          <p:nvSpPr>
            <p:cNvPr id="8208" name="_s1040"/>
            <p:cNvSpPr>
              <a:spLocks noChangeShapeType="1"/>
            </p:cNvSpPr>
            <p:nvPr/>
          </p:nvSpPr>
          <p:spPr bwMode="auto">
            <a:xfrm flipV="1">
              <a:off x="3093" y="1931"/>
              <a:ext cx="238" cy="2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7" name="_s1041"/>
            <p:cNvSpPr>
              <a:spLocks noChangeArrowheads="1"/>
            </p:cNvSpPr>
            <p:nvPr/>
          </p:nvSpPr>
          <p:spPr bwMode="auto">
            <a:xfrm>
              <a:off x="3234" y="1362"/>
              <a:ext cx="667" cy="66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ЕНВД</a:t>
              </a:r>
            </a:p>
            <a:p>
              <a:pPr algn="ctr">
                <a:defRPr/>
              </a:pPr>
              <a:r>
                <a:rPr lang="ru-RU" altLang="ru-RU" sz="17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3,8%</a:t>
              </a:r>
              <a:endParaRPr lang="ru-RU" altLang="ru-RU" sz="17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doni MT" pitchFamily="18" charset="0"/>
              </a:endParaRPr>
            </a:p>
          </p:txBody>
        </p:sp>
        <p:sp>
          <p:nvSpPr>
            <p:cNvPr id="8210" name="_s1042"/>
            <p:cNvSpPr>
              <a:spLocks noChangeShapeType="1"/>
            </p:cNvSpPr>
            <p:nvPr/>
          </p:nvSpPr>
          <p:spPr bwMode="auto">
            <a:xfrm flipV="1">
              <a:off x="2858" y="1735"/>
              <a:ext cx="0" cy="3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19" name="_s1043"/>
            <p:cNvSpPr>
              <a:spLocks noChangeArrowheads="1"/>
            </p:cNvSpPr>
            <p:nvPr/>
          </p:nvSpPr>
          <p:spPr bwMode="auto">
            <a:xfrm>
              <a:off x="2525" y="1069"/>
              <a:ext cx="667" cy="66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НДФЛ</a:t>
              </a:r>
            </a:p>
            <a:p>
              <a:pPr algn="ctr">
                <a:defRPr/>
              </a:pPr>
              <a:r>
                <a:rPr lang="ru-RU" altLang="ru-RU" sz="17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 </a:t>
              </a:r>
              <a:r>
                <a:rPr lang="ru-RU" altLang="ru-RU" sz="17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79,1%</a:t>
              </a:r>
              <a:endParaRPr lang="ru-RU" altLang="ru-RU" sz="17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doni MT" pitchFamily="18" charset="0"/>
              </a:endParaRPr>
            </a:p>
          </p:txBody>
        </p:sp>
        <p:sp>
          <p:nvSpPr>
            <p:cNvPr id="20" name="_s1044"/>
            <p:cNvSpPr>
              <a:spLocks noChangeArrowheads="1"/>
            </p:cNvSpPr>
            <p:nvPr/>
          </p:nvSpPr>
          <p:spPr bwMode="auto">
            <a:xfrm>
              <a:off x="2525" y="2072"/>
              <a:ext cx="667" cy="667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altLang="ru-RU" sz="30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doni MT" pitchFamily="18" charset="0"/>
                </a:rPr>
                <a:t>148 486,2</a:t>
              </a:r>
              <a:endParaRPr lang="ru-RU" altLang="ru-RU" sz="30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doni MT" pitchFamily="18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357188"/>
            <a:ext cx="80010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12 месяцев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 было проведено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109 закупочных процедур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642910" y="1285861"/>
          <a:ext cx="8072493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143000" y="357188"/>
            <a:ext cx="7858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Оформлено право муниципальной собственности на объекты недвижимости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142976" y="1214423"/>
          <a:ext cx="7643866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071563" y="285750"/>
            <a:ext cx="79295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 результатам деятельности УМИ за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год в бюджет района поступило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21631,9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857224" y="1285860"/>
          <a:ext cx="785818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1071563" y="214313"/>
            <a:ext cx="7715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Показатели  деятельности  промышленных предприятий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видам экономической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деятельности в 2017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(млн.руб.)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500034" y="1000108"/>
          <a:ext cx="8358246" cy="561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2184</TotalTime>
  <Words>463</Words>
  <Application>Microsoft Office PowerPoint</Application>
  <PresentationFormat>Экран (4:3)</PresentationFormat>
  <Paragraphs>125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Maksim</dc:creator>
  <cp:lastModifiedBy>Пользователь</cp:lastModifiedBy>
  <cp:revision>172</cp:revision>
  <dcterms:created xsi:type="dcterms:W3CDTF">2017-04-11T07:08:36Z</dcterms:created>
  <dcterms:modified xsi:type="dcterms:W3CDTF">2018-04-19T08:40:43Z</dcterms:modified>
</cp:coreProperties>
</file>